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0" r:id="rId1"/>
  </p:sldMasterIdLst>
  <p:notesMasterIdLst>
    <p:notesMasterId r:id="rId13"/>
  </p:notesMasterIdLst>
  <p:sldIdLst>
    <p:sldId id="256" r:id="rId2"/>
    <p:sldId id="285" r:id="rId3"/>
    <p:sldId id="271" r:id="rId4"/>
    <p:sldId id="258" r:id="rId5"/>
    <p:sldId id="287" r:id="rId6"/>
    <p:sldId id="288" r:id="rId7"/>
    <p:sldId id="257" r:id="rId8"/>
    <p:sldId id="259" r:id="rId9"/>
    <p:sldId id="266" r:id="rId10"/>
    <p:sldId id="289"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c MAIROT" initials="jM" lastIdx="4" clrIdx="0">
    <p:extLst>
      <p:ext uri="{19B8F6BF-5375-455C-9EA6-DF929625EA0E}">
        <p15:presenceInfo xmlns:p15="http://schemas.microsoft.com/office/powerpoint/2012/main" userId="a7236ead1ecc61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556" autoAdjust="0"/>
  </p:normalViewPr>
  <p:slideViewPr>
    <p:cSldViewPr snapToGrid="0">
      <p:cViewPr varScale="1">
        <p:scale>
          <a:sx n="106" d="100"/>
          <a:sy n="106" d="100"/>
        </p:scale>
        <p:origin x="12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24T11:00:20.522" idx="1">
    <p:pos x="10" y="10"/>
    <p:text/>
    <p:extLst>
      <p:ext uri="{C676402C-5697-4E1C-873F-D02D1690AC5C}">
        <p15:threadingInfo xmlns:p15="http://schemas.microsoft.com/office/powerpoint/2012/main" timeZoneBias="-120"/>
      </p:ext>
    </p:extLst>
  </p:cm>
  <p:cm authorId="1" dt="2021-06-24T11:01:01.861" idx="2">
    <p:pos x="146" y="146"/>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24T11:00:20.522" idx="3">
    <p:pos x="10" y="10"/>
    <p:text/>
    <p:extLst>
      <p:ext uri="{C676402C-5697-4E1C-873F-D02D1690AC5C}">
        <p15:threadingInfo xmlns:p15="http://schemas.microsoft.com/office/powerpoint/2012/main" timeZoneBias="-120"/>
      </p:ext>
    </p:extLst>
  </p:cm>
  <p:cm authorId="1" dt="2021-06-24T11:01:01.861" idx="4">
    <p:pos x="146" y="146"/>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735DA-6A7A-4796-B64C-E985DF4E6E80}" type="datetimeFigureOut">
              <a:rPr lang="fr-FR" smtClean="0"/>
              <a:t>18/10/2021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841B8A-EC13-4CD3-902A-C8994A3183B6}" type="slidenum">
              <a:rPr lang="fr-FR" smtClean="0"/>
              <a:t>‹N°›</a:t>
            </a:fld>
            <a:endParaRPr lang="fr-FR"/>
          </a:p>
        </p:txBody>
      </p:sp>
    </p:spTree>
    <p:extLst>
      <p:ext uri="{BB962C8B-B14F-4D97-AF65-F5344CB8AC3E}">
        <p14:creationId xmlns:p14="http://schemas.microsoft.com/office/powerpoint/2010/main" val="1595351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fr.wikipedia.org/wiki/JavaScript#cite_note-newsrelease67-10" TargetMode="External"/><Relationship Id="rId3" Type="http://schemas.openxmlformats.org/officeDocument/2006/relationships/hyperlink" Target="https://fr.wikipedia.org/wiki/1995" TargetMode="External"/><Relationship Id="rId7" Type="http://schemas.openxmlformats.org/officeDocument/2006/relationships/hyperlink" Target="https://fr.wikipedia.org/wiki/Brendan_Eich"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fr.wikipedia.org/wiki/Syntaxe_JavaScript" TargetMode="External"/><Relationship Id="rId11" Type="http://schemas.openxmlformats.org/officeDocument/2006/relationships/hyperlink" Target="https://fr.wikipedia.org/wiki/JavaScript#cite_note-11" TargetMode="External"/><Relationship Id="rId5" Type="http://schemas.openxmlformats.org/officeDocument/2006/relationships/hyperlink" Target="https://fr.wikipedia.org/wiki/Java_(langage)" TargetMode="External"/><Relationship Id="rId10" Type="http://schemas.openxmlformats.org/officeDocument/2006/relationships/hyperlink" Target="https://fr.wikipedia.org/wiki/D%C3%A9cembre_1995" TargetMode="External"/><Relationship Id="rId4" Type="http://schemas.openxmlformats.org/officeDocument/2006/relationships/hyperlink" Target="https://fr.wikipedia.org/wiki/Netscape_Communications_Corporation" TargetMode="External"/><Relationship Id="rId9" Type="http://schemas.openxmlformats.org/officeDocument/2006/relationships/hyperlink" Target="https://fr.wikipedia.org/wiki/4_d%C3%A9cembre"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fr.wikipedia.org/wiki/JavaScript#cite_note-newsrelease67-10" TargetMode="External"/><Relationship Id="rId3" Type="http://schemas.openxmlformats.org/officeDocument/2006/relationships/hyperlink" Target="https://fr.wikipedia.org/wiki/1995" TargetMode="External"/><Relationship Id="rId7" Type="http://schemas.openxmlformats.org/officeDocument/2006/relationships/hyperlink" Target="https://fr.wikipedia.org/wiki/Brendan_Eich"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fr.wikipedia.org/wiki/Syntaxe_JavaScript" TargetMode="External"/><Relationship Id="rId11" Type="http://schemas.openxmlformats.org/officeDocument/2006/relationships/hyperlink" Target="https://fr.wikipedia.org/wiki/JavaScript#cite_note-11" TargetMode="External"/><Relationship Id="rId5" Type="http://schemas.openxmlformats.org/officeDocument/2006/relationships/hyperlink" Target="https://fr.wikipedia.org/wiki/Java_(langage)" TargetMode="External"/><Relationship Id="rId10" Type="http://schemas.openxmlformats.org/officeDocument/2006/relationships/hyperlink" Target="https://fr.wikipedia.org/wiki/D%C3%A9cembre_1995" TargetMode="External"/><Relationship Id="rId4" Type="http://schemas.openxmlformats.org/officeDocument/2006/relationships/hyperlink" Target="https://fr.wikipedia.org/wiki/Netscape_Communications_Corporation" TargetMode="External"/><Relationship Id="rId9" Type="http://schemas.openxmlformats.org/officeDocument/2006/relationships/hyperlink" Target="https://fr.wikipedia.org/wiki/4_d%C3%A9cembr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Moteur_JavaScrip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fr.wikipedia.org/wiki/Chromium_(navigateur_web)" TargetMode="External"/><Relationship Id="rId4" Type="http://schemas.openxmlformats.org/officeDocument/2006/relationships/hyperlink" Target="https://fr.wikipedia.org/wiki/Google_Chrom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a:t>
            </a:fld>
            <a:endParaRPr lang="fr-FR"/>
          </a:p>
        </p:txBody>
      </p:sp>
    </p:spTree>
    <p:extLst>
      <p:ext uri="{BB962C8B-B14F-4D97-AF65-F5344CB8AC3E}">
        <p14:creationId xmlns:p14="http://schemas.microsoft.com/office/powerpoint/2010/main" val="313210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02122"/>
                </a:solidFill>
                <a:effectLst/>
                <a:latin typeface="Arial" panose="020B0604020202020204" pitchFamily="34" charset="0"/>
              </a:rPr>
              <a:t>créé en dix jours en mai </a:t>
            </a:r>
            <a:r>
              <a:rPr lang="fr-FR" b="0" i="0" u="none" strike="noStrike" dirty="0">
                <a:solidFill>
                  <a:srgbClr val="0645AD"/>
                </a:solidFill>
                <a:effectLst/>
                <a:latin typeface="Arial" panose="020B0604020202020204" pitchFamily="34" charset="0"/>
                <a:hlinkClick r:id="rId3" tooltip="1995"/>
              </a:rPr>
              <a:t>1995</a:t>
            </a:r>
            <a:r>
              <a:rPr lang="fr-FR" b="0" i="0" dirty="0">
                <a:solidFill>
                  <a:srgbClr val="202122"/>
                </a:solidFill>
                <a:effectLst/>
                <a:latin typeface="Arial" panose="020B0604020202020204" pitchFamily="34" charset="0"/>
              </a:rPr>
              <a:t> pour le compte de la </a:t>
            </a:r>
            <a:r>
              <a:rPr lang="fr-FR" b="0" i="0" u="none" strike="noStrike" dirty="0">
                <a:solidFill>
                  <a:srgbClr val="0645AD"/>
                </a:solidFill>
                <a:effectLst/>
                <a:latin typeface="Arial" panose="020B0604020202020204" pitchFamily="34" charset="0"/>
                <a:hlinkClick r:id="rId4" tooltip="Netscape Communications Corporation"/>
              </a:rPr>
              <a:t>Netscape</a:t>
            </a:r>
            <a:endParaRPr lang="fr-FR" b="0" i="0" u="none" strike="noStrike" dirty="0">
              <a:solidFill>
                <a:srgbClr val="0645AD"/>
              </a:solidFill>
              <a:effectLst/>
              <a:latin typeface="Arial" panose="020B0604020202020204" pitchFamily="34" charset="0"/>
            </a:endParaRPr>
          </a:p>
          <a:p>
            <a:endParaRPr lang="fr-FR" b="0" i="0" u="none" strike="noStrike" dirty="0">
              <a:solidFill>
                <a:srgbClr val="0645AD"/>
              </a:solidFill>
              <a:effectLst/>
              <a:latin typeface="Arial" panose="020B0604020202020204" pitchFamily="34" charset="0"/>
            </a:endParaRPr>
          </a:p>
          <a:p>
            <a:r>
              <a:rPr lang="fr-FR" b="0" i="0" dirty="0">
                <a:solidFill>
                  <a:srgbClr val="202122"/>
                </a:solidFill>
                <a:effectLst/>
                <a:latin typeface="Arial" panose="020B0604020202020204" pitchFamily="34" charset="0"/>
              </a:rPr>
              <a:t>inspiré du </a:t>
            </a:r>
            <a:r>
              <a:rPr lang="fr-FR" b="0" i="0" u="none" strike="noStrike" dirty="0">
                <a:solidFill>
                  <a:srgbClr val="0645AD"/>
                </a:solidFill>
                <a:effectLst/>
                <a:latin typeface="Arial" panose="020B0604020202020204" pitchFamily="34" charset="0"/>
                <a:hlinkClick r:id="rId5"/>
              </a:rPr>
              <a:t>Java</a:t>
            </a:r>
            <a:r>
              <a:rPr lang="fr-FR" b="0" i="0" dirty="0">
                <a:solidFill>
                  <a:srgbClr val="202122"/>
                </a:solidFill>
                <a:effectLst/>
                <a:latin typeface="Arial" panose="020B0604020202020204" pitchFamily="34" charset="0"/>
              </a:rPr>
              <a:t> mais en simplifiant la </a:t>
            </a:r>
            <a:r>
              <a:rPr lang="fr-FR" b="0" i="0" u="none" strike="noStrike" dirty="0">
                <a:solidFill>
                  <a:srgbClr val="0645AD"/>
                </a:solidFill>
                <a:effectLst/>
                <a:latin typeface="Arial" panose="020B0604020202020204" pitchFamily="34" charset="0"/>
                <a:hlinkClick r:id="rId6" tooltip="Syntaxe JavaScript"/>
              </a:rPr>
              <a:t>syntaxe</a:t>
            </a:r>
            <a:r>
              <a:rPr lang="fr-FR" b="0" i="0" dirty="0">
                <a:solidFill>
                  <a:srgbClr val="202122"/>
                </a:solidFill>
                <a:effectLst/>
                <a:latin typeface="Arial" panose="020B0604020202020204" pitchFamily="34" charset="0"/>
              </a:rPr>
              <a:t> pour les débutants</a:t>
            </a:r>
          </a:p>
          <a:p>
            <a:endParaRPr lang="fr-FR" b="0" i="0" dirty="0">
              <a:solidFill>
                <a:srgbClr val="202122"/>
              </a:solidFill>
              <a:effectLst/>
              <a:latin typeface="Arial" panose="020B0604020202020204" pitchFamily="34" charset="0"/>
            </a:endParaRPr>
          </a:p>
          <a:p>
            <a:r>
              <a:rPr lang="fr-FR" b="0" i="0" dirty="0">
                <a:solidFill>
                  <a:srgbClr val="202122"/>
                </a:solidFill>
                <a:effectLst/>
                <a:latin typeface="Arial" panose="020B0604020202020204" pitchFamily="34" charset="0"/>
              </a:rPr>
              <a:t> </a:t>
            </a:r>
            <a:r>
              <a:rPr lang="fr-FR" b="0" i="0" u="none" strike="noStrike" dirty="0">
                <a:solidFill>
                  <a:srgbClr val="0645AD"/>
                </a:solidFill>
                <a:effectLst/>
                <a:latin typeface="Arial" panose="020B0604020202020204" pitchFamily="34" charset="0"/>
                <a:hlinkClick r:id="rId7" tooltip="Brendan Eich"/>
              </a:rPr>
              <a:t>Brendan Eich</a:t>
            </a:r>
            <a:r>
              <a:rPr lang="fr-FR" b="0" i="0" dirty="0">
                <a:solidFill>
                  <a:srgbClr val="202122"/>
                </a:solidFill>
                <a:effectLst/>
                <a:latin typeface="Arial" panose="020B0604020202020204" pitchFamily="34" charset="0"/>
              </a:rPr>
              <a:t>  Crée </a:t>
            </a:r>
            <a:r>
              <a:rPr lang="fr-FR" b="0" i="0" dirty="0" err="1">
                <a:solidFill>
                  <a:srgbClr val="202122"/>
                </a:solidFill>
                <a:effectLst/>
                <a:latin typeface="Arial" panose="020B0604020202020204" pitchFamily="34" charset="0"/>
              </a:rPr>
              <a:t>LiveScript</a:t>
            </a:r>
            <a:r>
              <a:rPr lang="fr-FR" b="0" i="0" dirty="0">
                <a:solidFill>
                  <a:srgbClr val="202122"/>
                </a:solidFill>
                <a:effectLst/>
                <a:latin typeface="Arial" panose="020B0604020202020204" pitchFamily="34" charset="0"/>
              </a:rPr>
              <a:t> (serveur) renforcer l’offre commerciale de server http </a:t>
            </a:r>
            <a:r>
              <a:rPr lang="fr-FR" b="0" i="0" dirty="0" err="1">
                <a:solidFill>
                  <a:srgbClr val="202122"/>
                </a:solidFill>
                <a:effectLst/>
                <a:latin typeface="Arial" panose="020B0604020202020204" pitchFamily="34" charset="0"/>
              </a:rPr>
              <a:t>netscape</a:t>
            </a:r>
            <a:r>
              <a:rPr lang="fr-FR"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202122"/>
                </a:solidFill>
                <a:effectLst/>
                <a:latin typeface="Arial" panose="020B0604020202020204" pitchFamily="34" charset="0"/>
              </a:rPr>
              <a:t>	Netscape travail sur une version client</a:t>
            </a:r>
          </a:p>
          <a:p>
            <a:r>
              <a:rPr lang="fr-FR" b="0" i="0" dirty="0">
                <a:solidFill>
                  <a:srgbClr val="202122"/>
                </a:solidFill>
                <a:effectLst/>
                <a:latin typeface="Arial" panose="020B0604020202020204" pitchFamily="34" charset="0"/>
              </a:rPr>
              <a:t>	Quelques jours avant sa sortie, Netscape change le nom de </a:t>
            </a:r>
            <a:r>
              <a:rPr lang="fr-FR" b="0" i="0" dirty="0" err="1">
                <a:solidFill>
                  <a:srgbClr val="202122"/>
                </a:solidFill>
                <a:effectLst/>
                <a:latin typeface="Arial" panose="020B0604020202020204" pitchFamily="34" charset="0"/>
              </a:rPr>
              <a:t>LiveScript</a:t>
            </a:r>
            <a:r>
              <a:rPr lang="fr-FR" b="0" i="0" dirty="0">
                <a:solidFill>
                  <a:srgbClr val="202122"/>
                </a:solidFill>
                <a:effectLst/>
                <a:latin typeface="Arial" panose="020B0604020202020204" pitchFamily="34" charset="0"/>
              </a:rPr>
              <a:t> pour JavaScript</a:t>
            </a:r>
          </a:p>
          <a:p>
            <a:endParaRPr lang="fr-FR" b="0" i="0" dirty="0">
              <a:solidFill>
                <a:srgbClr val="202122"/>
              </a:solidFill>
              <a:effectLst/>
              <a:latin typeface="Arial" panose="020B0604020202020204" pitchFamily="34" charset="0"/>
            </a:endParaRPr>
          </a:p>
          <a:p>
            <a:r>
              <a:rPr lang="fr-FR" b="0" i="0" dirty="0">
                <a:solidFill>
                  <a:srgbClr val="202122"/>
                </a:solidFill>
                <a:effectLst/>
                <a:latin typeface="Arial" panose="020B0604020202020204" pitchFamily="34" charset="0"/>
              </a:rPr>
              <a:t>JavaScript est décrit comme un complément à </a:t>
            </a:r>
            <a:r>
              <a:rPr lang="fr-FR" b="0" i="0" u="none" strike="noStrike" dirty="0">
                <a:solidFill>
                  <a:srgbClr val="0645AD"/>
                </a:solidFill>
                <a:effectLst/>
                <a:latin typeface="Arial" panose="020B0604020202020204" pitchFamily="34" charset="0"/>
                <a:hlinkClick r:id="rId5" tooltip="Java (langage)"/>
              </a:rPr>
              <a:t>Java</a:t>
            </a:r>
            <a:r>
              <a:rPr lang="fr-FR" b="0" i="0" dirty="0">
                <a:solidFill>
                  <a:srgbClr val="202122"/>
                </a:solidFill>
                <a:effectLst/>
                <a:latin typeface="Arial" panose="020B0604020202020204" pitchFamily="34" charset="0"/>
              </a:rPr>
              <a:t> dans un communiqué de presse</a:t>
            </a:r>
            <a:r>
              <a:rPr lang="fr-FR" b="0" i="0" u="none" strike="noStrike" baseline="30000" dirty="0">
                <a:solidFill>
                  <a:srgbClr val="0645AD"/>
                </a:solidFill>
                <a:effectLst/>
                <a:latin typeface="Arial" panose="020B0604020202020204" pitchFamily="34" charset="0"/>
                <a:hlinkClick r:id="rId8"/>
              </a:rPr>
              <a:t>10</a:t>
            </a:r>
            <a:r>
              <a:rPr lang="fr-FR" b="0" i="0" dirty="0">
                <a:solidFill>
                  <a:srgbClr val="202122"/>
                </a:solidFill>
                <a:effectLst/>
                <a:latin typeface="Arial" panose="020B0604020202020204" pitchFamily="34" charset="0"/>
              </a:rPr>
              <a:t> </a:t>
            </a:r>
            <a:r>
              <a:rPr lang="fr-FR" u="none" strike="noStrike" dirty="0">
                <a:solidFill>
                  <a:srgbClr val="0645AD"/>
                </a:solidFill>
                <a:effectLst/>
                <a:hlinkClick r:id="rId9" tooltip="4 décembre"/>
              </a:rPr>
              <a:t>4</a:t>
            </a:r>
            <a:r>
              <a:rPr lang="fr-FR" dirty="0"/>
              <a:t> </a:t>
            </a:r>
            <a:r>
              <a:rPr lang="fr-FR" u="none" strike="noStrike" dirty="0">
                <a:solidFill>
                  <a:srgbClr val="0645AD"/>
                </a:solidFill>
                <a:effectLst/>
                <a:hlinkClick r:id="rId10"/>
              </a:rPr>
              <a:t>décembre</a:t>
            </a:r>
            <a:r>
              <a:rPr lang="fr-FR" dirty="0"/>
              <a:t> </a:t>
            </a:r>
            <a:r>
              <a:rPr lang="fr-FR" u="none" strike="noStrike" dirty="0">
                <a:solidFill>
                  <a:srgbClr val="0645AD"/>
                </a:solidFill>
                <a:effectLst/>
                <a:hlinkClick r:id="rId3" tooltip="1996"/>
              </a:rPr>
              <a:t>1995</a:t>
            </a:r>
            <a:r>
              <a:rPr lang="fr-FR" b="0" i="0" dirty="0">
                <a:solidFill>
                  <a:srgbClr val="202122"/>
                </a:solidFill>
                <a:effectLst/>
                <a:latin typeface="Arial" panose="020B0604020202020204" pitchFamily="34" charset="0"/>
              </a:rPr>
              <a:t>. A contribué à créer auprès </a:t>
            </a:r>
          </a:p>
          <a:p>
            <a:r>
              <a:rPr lang="fr-FR" b="0" i="0" dirty="0">
                <a:solidFill>
                  <a:srgbClr val="202122"/>
                </a:solidFill>
                <a:effectLst/>
                <a:latin typeface="Arial" panose="020B0604020202020204" pitchFamily="34" charset="0"/>
              </a:rPr>
              <a:t>du public une certaine confusion entre les deux langages, proches syntaxiquement mais pas du tout</a:t>
            </a:r>
          </a:p>
          <a:p>
            <a:r>
              <a:rPr lang="fr-FR" b="0" i="0" dirty="0">
                <a:solidFill>
                  <a:srgbClr val="202122"/>
                </a:solidFill>
                <a:effectLst/>
                <a:latin typeface="Arial" panose="020B0604020202020204" pitchFamily="34" charset="0"/>
              </a:rPr>
              <a:t> dans leurs concepts fondamentaux, et qui perdure encore de nos jours</a:t>
            </a:r>
            <a:r>
              <a:rPr lang="fr-FR" b="0" i="0" u="none" strike="noStrike" baseline="30000" dirty="0">
                <a:solidFill>
                  <a:srgbClr val="0645AD"/>
                </a:solidFill>
                <a:effectLst/>
                <a:latin typeface="Arial" panose="020B0604020202020204" pitchFamily="34" charset="0"/>
                <a:hlinkClick r:id="rId11"/>
              </a:rPr>
              <a:t>11</a:t>
            </a:r>
            <a:r>
              <a:rPr lang="fr-FR" b="0" i="0" dirty="0">
                <a:solidFill>
                  <a:srgbClr val="202122"/>
                </a:solidFill>
                <a:effectLst/>
                <a:latin typeface="Arial" panose="020B0604020202020204" pitchFamily="34" charset="0"/>
              </a:rPr>
              <a:t>.</a:t>
            </a:r>
          </a:p>
          <a:p>
            <a:endParaRPr lang="fr-FR" b="0" i="0" dirty="0">
              <a:solidFill>
                <a:srgbClr val="202122"/>
              </a:solidFill>
              <a:effectLst/>
              <a:latin typeface="Arial" panose="020B0604020202020204" pitchFamily="34" charset="0"/>
            </a:endParaRPr>
          </a:p>
          <a:p>
            <a:r>
              <a:rPr lang="fr-FR" dirty="0"/>
              <a:t>1</a:t>
            </a:r>
            <a:r>
              <a:rPr lang="fr-FR" baseline="30000" dirty="0"/>
              <a:t>er</a:t>
            </a:r>
            <a:r>
              <a:rPr lang="fr-FR" dirty="0"/>
              <a:t> version </a:t>
            </a:r>
            <a:r>
              <a:rPr lang="fr-FR" dirty="0" err="1"/>
              <a:t>ecma</a:t>
            </a:r>
            <a:r>
              <a:rPr lang="fr-FR" dirty="0"/>
              <a:t> en juin 1997 standardisation ES (norme)</a:t>
            </a:r>
          </a:p>
          <a:p>
            <a:r>
              <a:rPr lang="fr-FR" dirty="0"/>
              <a:t>2 et 3 version en 1998 et 1999</a:t>
            </a:r>
          </a:p>
          <a:p>
            <a:endParaRPr lang="fr-FR" dirty="0"/>
          </a:p>
          <a:p>
            <a:r>
              <a:rPr lang="fr-FR" dirty="0"/>
              <a:t>4 </a:t>
            </a:r>
            <a:r>
              <a:rPr lang="fr-FR" dirty="0" err="1"/>
              <a:t>vesrsion</a:t>
            </a:r>
            <a:r>
              <a:rPr lang="fr-FR" dirty="0"/>
              <a:t> pas validé mais </a:t>
            </a:r>
            <a:r>
              <a:rPr lang="fr-FR" dirty="0" err="1"/>
              <a:t>integré</a:t>
            </a:r>
            <a:r>
              <a:rPr lang="fr-FR" dirty="0"/>
              <a:t> à la version 6</a:t>
            </a:r>
          </a:p>
          <a:p>
            <a:endParaRPr lang="fr-FR" dirty="0"/>
          </a:p>
          <a:p>
            <a:r>
              <a:rPr lang="fr-FR" dirty="0"/>
              <a:t>5 support du format </a:t>
            </a:r>
            <a:r>
              <a:rPr lang="fr-FR" dirty="0" err="1"/>
              <a:t>json</a:t>
            </a:r>
            <a:r>
              <a:rPr lang="fr-FR" dirty="0"/>
              <a:t> 2009-2011(iso/</a:t>
            </a:r>
            <a:r>
              <a:rPr lang="fr-FR" dirty="0" err="1"/>
              <a:t>cei</a:t>
            </a:r>
            <a:r>
              <a:rPr lang="fr-FR" dirty="0"/>
              <a:t>)</a:t>
            </a:r>
          </a:p>
          <a:p>
            <a:endParaRPr lang="fr-FR" dirty="0"/>
          </a:p>
          <a:p>
            <a:r>
              <a:rPr lang="fr-FR" dirty="0"/>
              <a:t>6 2015</a:t>
            </a:r>
          </a:p>
          <a:p>
            <a:r>
              <a:rPr lang="fr-FR" dirty="0"/>
              <a:t>7 2016 et depuis versioning tous les ans</a:t>
            </a:r>
          </a:p>
          <a:p>
            <a:r>
              <a:rPr lang="fr-FR" dirty="0"/>
              <a:t>2021 v12 (de nouveau operateurs sont mis en place ) </a:t>
            </a:r>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4</a:t>
            </a:fld>
            <a:endParaRPr lang="fr-FR"/>
          </a:p>
        </p:txBody>
      </p:sp>
    </p:spTree>
    <p:extLst>
      <p:ext uri="{BB962C8B-B14F-4D97-AF65-F5344CB8AC3E}">
        <p14:creationId xmlns:p14="http://schemas.microsoft.com/office/powerpoint/2010/main" val="3495153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02122"/>
                </a:solidFill>
                <a:effectLst/>
                <a:latin typeface="Arial" panose="020B0604020202020204" pitchFamily="34" charset="0"/>
              </a:rPr>
              <a:t>créé en dix jours en mai </a:t>
            </a:r>
            <a:r>
              <a:rPr lang="fr-FR" b="0" i="0" u="none" strike="noStrike" dirty="0">
                <a:solidFill>
                  <a:srgbClr val="0645AD"/>
                </a:solidFill>
                <a:effectLst/>
                <a:latin typeface="Arial" panose="020B0604020202020204" pitchFamily="34" charset="0"/>
                <a:hlinkClick r:id="rId3" tooltip="1995"/>
              </a:rPr>
              <a:t>1995</a:t>
            </a:r>
            <a:r>
              <a:rPr lang="fr-FR" b="0" i="0" dirty="0">
                <a:solidFill>
                  <a:srgbClr val="202122"/>
                </a:solidFill>
                <a:effectLst/>
                <a:latin typeface="Arial" panose="020B0604020202020204" pitchFamily="34" charset="0"/>
              </a:rPr>
              <a:t> pour le compte de la </a:t>
            </a:r>
            <a:r>
              <a:rPr lang="fr-FR" b="0" i="0" u="none" strike="noStrike" dirty="0">
                <a:solidFill>
                  <a:srgbClr val="0645AD"/>
                </a:solidFill>
                <a:effectLst/>
                <a:latin typeface="Arial" panose="020B0604020202020204" pitchFamily="34" charset="0"/>
                <a:hlinkClick r:id="rId4" tooltip="Netscape Communications Corporation"/>
              </a:rPr>
              <a:t>Netscape</a:t>
            </a:r>
            <a:endParaRPr lang="fr-FR" b="0" i="0" u="none" strike="noStrike" dirty="0">
              <a:solidFill>
                <a:srgbClr val="0645AD"/>
              </a:solidFill>
              <a:effectLst/>
              <a:latin typeface="Arial" panose="020B0604020202020204" pitchFamily="34" charset="0"/>
            </a:endParaRPr>
          </a:p>
          <a:p>
            <a:endParaRPr lang="fr-FR" b="0" i="0" u="none" strike="noStrike" dirty="0">
              <a:solidFill>
                <a:srgbClr val="0645AD"/>
              </a:solidFill>
              <a:effectLst/>
              <a:latin typeface="Arial" panose="020B0604020202020204" pitchFamily="34" charset="0"/>
            </a:endParaRPr>
          </a:p>
          <a:p>
            <a:r>
              <a:rPr lang="fr-FR" b="0" i="0" dirty="0">
                <a:solidFill>
                  <a:srgbClr val="202122"/>
                </a:solidFill>
                <a:effectLst/>
                <a:latin typeface="Arial" panose="020B0604020202020204" pitchFamily="34" charset="0"/>
              </a:rPr>
              <a:t>inspiré du </a:t>
            </a:r>
            <a:r>
              <a:rPr lang="fr-FR" b="0" i="0" u="none" strike="noStrike" dirty="0">
                <a:solidFill>
                  <a:srgbClr val="0645AD"/>
                </a:solidFill>
                <a:effectLst/>
                <a:latin typeface="Arial" panose="020B0604020202020204" pitchFamily="34" charset="0"/>
                <a:hlinkClick r:id="rId5"/>
              </a:rPr>
              <a:t>Java</a:t>
            </a:r>
            <a:r>
              <a:rPr lang="fr-FR" b="0" i="0" dirty="0">
                <a:solidFill>
                  <a:srgbClr val="202122"/>
                </a:solidFill>
                <a:effectLst/>
                <a:latin typeface="Arial" panose="020B0604020202020204" pitchFamily="34" charset="0"/>
              </a:rPr>
              <a:t> mais en simplifiant la </a:t>
            </a:r>
            <a:r>
              <a:rPr lang="fr-FR" b="0" i="0" u="none" strike="noStrike" dirty="0">
                <a:solidFill>
                  <a:srgbClr val="0645AD"/>
                </a:solidFill>
                <a:effectLst/>
                <a:latin typeface="Arial" panose="020B0604020202020204" pitchFamily="34" charset="0"/>
                <a:hlinkClick r:id="rId6" tooltip="Syntaxe JavaScript"/>
              </a:rPr>
              <a:t>syntaxe</a:t>
            </a:r>
            <a:r>
              <a:rPr lang="fr-FR" b="0" i="0" dirty="0">
                <a:solidFill>
                  <a:srgbClr val="202122"/>
                </a:solidFill>
                <a:effectLst/>
                <a:latin typeface="Arial" panose="020B0604020202020204" pitchFamily="34" charset="0"/>
              </a:rPr>
              <a:t> pour les débutants</a:t>
            </a:r>
          </a:p>
          <a:p>
            <a:endParaRPr lang="fr-FR" b="0" i="0" dirty="0">
              <a:solidFill>
                <a:srgbClr val="202122"/>
              </a:solidFill>
              <a:effectLst/>
              <a:latin typeface="Arial" panose="020B0604020202020204" pitchFamily="34" charset="0"/>
            </a:endParaRPr>
          </a:p>
          <a:p>
            <a:r>
              <a:rPr lang="fr-FR" b="0" i="0" dirty="0">
                <a:solidFill>
                  <a:srgbClr val="202122"/>
                </a:solidFill>
                <a:effectLst/>
                <a:latin typeface="Arial" panose="020B0604020202020204" pitchFamily="34" charset="0"/>
              </a:rPr>
              <a:t> </a:t>
            </a:r>
            <a:r>
              <a:rPr lang="fr-FR" b="0" i="0" u="none" strike="noStrike" dirty="0">
                <a:solidFill>
                  <a:srgbClr val="0645AD"/>
                </a:solidFill>
                <a:effectLst/>
                <a:latin typeface="Arial" panose="020B0604020202020204" pitchFamily="34" charset="0"/>
                <a:hlinkClick r:id="rId7" tooltip="Brendan Eich"/>
              </a:rPr>
              <a:t>Brendan Eich</a:t>
            </a:r>
            <a:r>
              <a:rPr lang="fr-FR" b="0" i="0" dirty="0">
                <a:solidFill>
                  <a:srgbClr val="202122"/>
                </a:solidFill>
                <a:effectLst/>
                <a:latin typeface="Arial" panose="020B0604020202020204" pitchFamily="34" charset="0"/>
              </a:rPr>
              <a:t>  Crée </a:t>
            </a:r>
            <a:r>
              <a:rPr lang="fr-FR" b="0" i="0" dirty="0" err="1">
                <a:solidFill>
                  <a:srgbClr val="202122"/>
                </a:solidFill>
                <a:effectLst/>
                <a:latin typeface="Arial" panose="020B0604020202020204" pitchFamily="34" charset="0"/>
              </a:rPr>
              <a:t>LiveScript</a:t>
            </a:r>
            <a:r>
              <a:rPr lang="fr-FR" b="0" i="0" dirty="0">
                <a:solidFill>
                  <a:srgbClr val="202122"/>
                </a:solidFill>
                <a:effectLst/>
                <a:latin typeface="Arial" panose="020B0604020202020204" pitchFamily="34" charset="0"/>
              </a:rPr>
              <a:t> (serveur) renforcer l’offre commerciale de server http </a:t>
            </a:r>
            <a:r>
              <a:rPr lang="fr-FR" b="0" i="0" dirty="0" err="1">
                <a:solidFill>
                  <a:srgbClr val="202122"/>
                </a:solidFill>
                <a:effectLst/>
                <a:latin typeface="Arial" panose="020B0604020202020204" pitchFamily="34" charset="0"/>
              </a:rPr>
              <a:t>netscape</a:t>
            </a:r>
            <a:r>
              <a:rPr lang="fr-FR" b="0" i="0" dirty="0">
                <a:solidFill>
                  <a:srgbClr val="20212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202122"/>
                </a:solidFill>
                <a:effectLst/>
                <a:latin typeface="Arial" panose="020B0604020202020204" pitchFamily="34" charset="0"/>
              </a:rPr>
              <a:t>	Netscape travail sur une version client</a:t>
            </a:r>
          </a:p>
          <a:p>
            <a:r>
              <a:rPr lang="fr-FR" b="0" i="0" dirty="0">
                <a:solidFill>
                  <a:srgbClr val="202122"/>
                </a:solidFill>
                <a:effectLst/>
                <a:latin typeface="Arial" panose="020B0604020202020204" pitchFamily="34" charset="0"/>
              </a:rPr>
              <a:t>	Quelques jours avant sa sortie, Netscape change le nom de </a:t>
            </a:r>
            <a:r>
              <a:rPr lang="fr-FR" b="0" i="0" dirty="0" err="1">
                <a:solidFill>
                  <a:srgbClr val="202122"/>
                </a:solidFill>
                <a:effectLst/>
                <a:latin typeface="Arial" panose="020B0604020202020204" pitchFamily="34" charset="0"/>
              </a:rPr>
              <a:t>LiveScript</a:t>
            </a:r>
            <a:r>
              <a:rPr lang="fr-FR" b="0" i="0" dirty="0">
                <a:solidFill>
                  <a:srgbClr val="202122"/>
                </a:solidFill>
                <a:effectLst/>
                <a:latin typeface="Arial" panose="020B0604020202020204" pitchFamily="34" charset="0"/>
              </a:rPr>
              <a:t> pour JavaScript</a:t>
            </a:r>
          </a:p>
          <a:p>
            <a:endParaRPr lang="fr-FR" b="0" i="0" dirty="0">
              <a:solidFill>
                <a:srgbClr val="202122"/>
              </a:solidFill>
              <a:effectLst/>
              <a:latin typeface="Arial" panose="020B0604020202020204" pitchFamily="34" charset="0"/>
            </a:endParaRPr>
          </a:p>
          <a:p>
            <a:r>
              <a:rPr lang="fr-FR" b="0" i="0" dirty="0">
                <a:solidFill>
                  <a:srgbClr val="202122"/>
                </a:solidFill>
                <a:effectLst/>
                <a:latin typeface="Arial" panose="020B0604020202020204" pitchFamily="34" charset="0"/>
              </a:rPr>
              <a:t>JavaScript est décrit comme un complément à </a:t>
            </a:r>
            <a:r>
              <a:rPr lang="fr-FR" b="0" i="0" u="none" strike="noStrike" dirty="0">
                <a:solidFill>
                  <a:srgbClr val="0645AD"/>
                </a:solidFill>
                <a:effectLst/>
                <a:latin typeface="Arial" panose="020B0604020202020204" pitchFamily="34" charset="0"/>
                <a:hlinkClick r:id="rId5" tooltip="Java (langage)"/>
              </a:rPr>
              <a:t>Java</a:t>
            </a:r>
            <a:r>
              <a:rPr lang="fr-FR" b="0" i="0" dirty="0">
                <a:solidFill>
                  <a:srgbClr val="202122"/>
                </a:solidFill>
                <a:effectLst/>
                <a:latin typeface="Arial" panose="020B0604020202020204" pitchFamily="34" charset="0"/>
              </a:rPr>
              <a:t> dans un communiqué de presse</a:t>
            </a:r>
            <a:r>
              <a:rPr lang="fr-FR" b="0" i="0" u="none" strike="noStrike" baseline="30000" dirty="0">
                <a:solidFill>
                  <a:srgbClr val="0645AD"/>
                </a:solidFill>
                <a:effectLst/>
                <a:latin typeface="Arial" panose="020B0604020202020204" pitchFamily="34" charset="0"/>
                <a:hlinkClick r:id="rId8"/>
              </a:rPr>
              <a:t>10</a:t>
            </a:r>
            <a:r>
              <a:rPr lang="fr-FR" b="0" i="0" dirty="0">
                <a:solidFill>
                  <a:srgbClr val="202122"/>
                </a:solidFill>
                <a:effectLst/>
                <a:latin typeface="Arial" panose="020B0604020202020204" pitchFamily="34" charset="0"/>
              </a:rPr>
              <a:t> </a:t>
            </a:r>
            <a:r>
              <a:rPr lang="fr-FR" u="none" strike="noStrike" dirty="0">
                <a:solidFill>
                  <a:srgbClr val="0645AD"/>
                </a:solidFill>
                <a:effectLst/>
                <a:hlinkClick r:id="rId9" tooltip="4 décembre"/>
              </a:rPr>
              <a:t>4</a:t>
            </a:r>
            <a:r>
              <a:rPr lang="fr-FR" dirty="0"/>
              <a:t> </a:t>
            </a:r>
            <a:r>
              <a:rPr lang="fr-FR" u="none" strike="noStrike" dirty="0">
                <a:solidFill>
                  <a:srgbClr val="0645AD"/>
                </a:solidFill>
                <a:effectLst/>
                <a:hlinkClick r:id="rId10"/>
              </a:rPr>
              <a:t>décembre</a:t>
            </a:r>
            <a:r>
              <a:rPr lang="fr-FR" dirty="0"/>
              <a:t> </a:t>
            </a:r>
            <a:r>
              <a:rPr lang="fr-FR" u="none" strike="noStrike" dirty="0">
                <a:solidFill>
                  <a:srgbClr val="0645AD"/>
                </a:solidFill>
                <a:effectLst/>
                <a:hlinkClick r:id="rId3" tooltip="1996"/>
              </a:rPr>
              <a:t>1995</a:t>
            </a:r>
            <a:r>
              <a:rPr lang="fr-FR" b="0" i="0" dirty="0">
                <a:solidFill>
                  <a:srgbClr val="202122"/>
                </a:solidFill>
                <a:effectLst/>
                <a:latin typeface="Arial" panose="020B0604020202020204" pitchFamily="34" charset="0"/>
              </a:rPr>
              <a:t>. A contribué à créer auprès </a:t>
            </a:r>
          </a:p>
          <a:p>
            <a:r>
              <a:rPr lang="fr-FR" b="0" i="0" dirty="0">
                <a:solidFill>
                  <a:srgbClr val="202122"/>
                </a:solidFill>
                <a:effectLst/>
                <a:latin typeface="Arial" panose="020B0604020202020204" pitchFamily="34" charset="0"/>
              </a:rPr>
              <a:t>du public une certaine confusion entre les deux langages, proches syntaxiquement mais pas du tout</a:t>
            </a:r>
          </a:p>
          <a:p>
            <a:r>
              <a:rPr lang="fr-FR" b="0" i="0" dirty="0">
                <a:solidFill>
                  <a:srgbClr val="202122"/>
                </a:solidFill>
                <a:effectLst/>
                <a:latin typeface="Arial" panose="020B0604020202020204" pitchFamily="34" charset="0"/>
              </a:rPr>
              <a:t> dans leurs concepts fondamentaux, et qui perdure encore de nos jours</a:t>
            </a:r>
            <a:r>
              <a:rPr lang="fr-FR" b="0" i="0" u="none" strike="noStrike" baseline="30000" dirty="0">
                <a:solidFill>
                  <a:srgbClr val="0645AD"/>
                </a:solidFill>
                <a:effectLst/>
                <a:latin typeface="Arial" panose="020B0604020202020204" pitchFamily="34" charset="0"/>
                <a:hlinkClick r:id="rId11"/>
              </a:rPr>
              <a:t>11</a:t>
            </a:r>
            <a:r>
              <a:rPr lang="fr-FR" b="0" i="0" dirty="0">
                <a:solidFill>
                  <a:srgbClr val="202122"/>
                </a:solidFill>
                <a:effectLst/>
                <a:latin typeface="Arial" panose="020B0604020202020204" pitchFamily="34" charset="0"/>
              </a:rPr>
              <a:t>.</a:t>
            </a:r>
          </a:p>
          <a:p>
            <a:endParaRPr lang="fr-FR" b="0" i="0" dirty="0">
              <a:solidFill>
                <a:srgbClr val="202122"/>
              </a:solidFill>
              <a:effectLst/>
              <a:latin typeface="Arial" panose="020B0604020202020204" pitchFamily="34" charset="0"/>
            </a:endParaRPr>
          </a:p>
          <a:p>
            <a:r>
              <a:rPr lang="fr-FR" dirty="0"/>
              <a:t>1</a:t>
            </a:r>
            <a:r>
              <a:rPr lang="fr-FR" baseline="30000" dirty="0"/>
              <a:t>er</a:t>
            </a:r>
            <a:r>
              <a:rPr lang="fr-FR" dirty="0"/>
              <a:t> version </a:t>
            </a:r>
            <a:r>
              <a:rPr lang="fr-FR" dirty="0" err="1"/>
              <a:t>ecma</a:t>
            </a:r>
            <a:r>
              <a:rPr lang="fr-FR" dirty="0"/>
              <a:t> en juin 1997 standardisation ES (norme)</a:t>
            </a:r>
          </a:p>
          <a:p>
            <a:r>
              <a:rPr lang="fr-FR" dirty="0"/>
              <a:t>2 et 3 version en 1998 et 1999</a:t>
            </a:r>
          </a:p>
          <a:p>
            <a:endParaRPr lang="fr-FR" dirty="0"/>
          </a:p>
          <a:p>
            <a:r>
              <a:rPr lang="fr-FR" dirty="0"/>
              <a:t>4 </a:t>
            </a:r>
            <a:r>
              <a:rPr lang="fr-FR" dirty="0" err="1"/>
              <a:t>vesrsion</a:t>
            </a:r>
            <a:r>
              <a:rPr lang="fr-FR" dirty="0"/>
              <a:t> pas validé mais </a:t>
            </a:r>
            <a:r>
              <a:rPr lang="fr-FR" dirty="0" err="1"/>
              <a:t>integré</a:t>
            </a:r>
            <a:r>
              <a:rPr lang="fr-FR" dirty="0"/>
              <a:t> à la version 6</a:t>
            </a:r>
          </a:p>
          <a:p>
            <a:endParaRPr lang="fr-FR" dirty="0"/>
          </a:p>
          <a:p>
            <a:r>
              <a:rPr lang="fr-FR" dirty="0"/>
              <a:t>5 support du format </a:t>
            </a:r>
            <a:r>
              <a:rPr lang="fr-FR" dirty="0" err="1"/>
              <a:t>json</a:t>
            </a:r>
            <a:r>
              <a:rPr lang="fr-FR" dirty="0"/>
              <a:t> 2009-2011(iso/</a:t>
            </a:r>
            <a:r>
              <a:rPr lang="fr-FR" dirty="0" err="1"/>
              <a:t>cei</a:t>
            </a:r>
            <a:r>
              <a:rPr lang="fr-FR" dirty="0"/>
              <a:t>)</a:t>
            </a:r>
          </a:p>
          <a:p>
            <a:endParaRPr lang="fr-FR" dirty="0"/>
          </a:p>
          <a:p>
            <a:r>
              <a:rPr lang="fr-FR" dirty="0"/>
              <a:t>6 2015</a:t>
            </a:r>
          </a:p>
          <a:p>
            <a:r>
              <a:rPr lang="fr-FR" dirty="0"/>
              <a:t>7 2016 et depuis versioning tous les ans</a:t>
            </a:r>
          </a:p>
          <a:p>
            <a:r>
              <a:rPr lang="fr-FR" dirty="0"/>
              <a:t>2021 v12 (de nouveau operateurs sont mis en place ) </a:t>
            </a:r>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5</a:t>
            </a:fld>
            <a:endParaRPr lang="fr-FR"/>
          </a:p>
        </p:txBody>
      </p:sp>
    </p:spTree>
    <p:extLst>
      <p:ext uri="{BB962C8B-B14F-4D97-AF65-F5344CB8AC3E}">
        <p14:creationId xmlns:p14="http://schemas.microsoft.com/office/powerpoint/2010/main" val="252781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solidFill>
                  <a:srgbClr val="4D5156"/>
                </a:solidFill>
                <a:effectLst/>
                <a:latin typeface="arial" panose="020B0604020202020204" pitchFamily="34" charset="0"/>
              </a:rPr>
              <a:t>Le </a:t>
            </a:r>
            <a:r>
              <a:rPr lang="fr-FR" b="1" i="0" dirty="0" err="1">
                <a:solidFill>
                  <a:srgbClr val="4D5156"/>
                </a:solidFill>
                <a:effectLst/>
                <a:latin typeface="arial" panose="020B0604020202020204" pitchFamily="34" charset="0"/>
              </a:rPr>
              <a:t>js</a:t>
            </a:r>
            <a:r>
              <a:rPr lang="fr-FR" b="1" i="0" dirty="0">
                <a:solidFill>
                  <a:srgbClr val="4D5156"/>
                </a:solidFill>
                <a:effectLst/>
                <a:latin typeface="arial" panose="020B0604020202020204" pitchFamily="34" charset="0"/>
              </a:rPr>
              <a:t> est un langage cœur que l’on retrouve dans de nombreuses nouvelles technologies de développement tel que </a:t>
            </a:r>
            <a:r>
              <a:rPr lang="fr-FR" b="1" i="0" dirty="0" err="1">
                <a:solidFill>
                  <a:srgbClr val="4D5156"/>
                </a:solidFill>
                <a:effectLst/>
                <a:latin typeface="arial" panose="020B0604020202020204" pitchFamily="34" charset="0"/>
              </a:rPr>
              <a:t>nodejs,ionic</a:t>
            </a:r>
            <a:r>
              <a:rPr lang="fr-FR" b="1" i="0" dirty="0">
                <a:solidFill>
                  <a:srgbClr val="4D5156"/>
                </a:solidFill>
                <a:effectLst/>
                <a:latin typeface="arial" panose="020B0604020202020204" pitchFamily="34" charset="0"/>
              </a:rPr>
              <a:t> </a:t>
            </a:r>
            <a:r>
              <a:rPr lang="fr-FR" b="1" i="0" dirty="0" err="1">
                <a:solidFill>
                  <a:srgbClr val="4D5156"/>
                </a:solidFill>
                <a:effectLst/>
                <a:latin typeface="arial" panose="020B0604020202020204" pitchFamily="34" charset="0"/>
              </a:rPr>
              <a:t>next</a:t>
            </a:r>
            <a:r>
              <a:rPr lang="fr-FR" b="1" i="0" dirty="0">
                <a:solidFill>
                  <a:srgbClr val="4D5156"/>
                </a:solidFill>
                <a:effectLst/>
                <a:latin typeface="arial" panose="020B0604020202020204" pitchFamily="34" charset="0"/>
              </a:rPr>
              <a:t> </a:t>
            </a:r>
            <a:r>
              <a:rPr lang="fr-FR" b="1" i="0" dirty="0" err="1">
                <a:solidFill>
                  <a:srgbClr val="4D5156"/>
                </a:solidFill>
                <a:effectLst/>
                <a:latin typeface="arial" panose="020B0604020202020204" pitchFamily="34" charset="0"/>
              </a:rPr>
              <a:t>vue,angular</a:t>
            </a:r>
            <a:r>
              <a:rPr lang="fr-FR" b="1" i="0" dirty="0">
                <a:solidFill>
                  <a:srgbClr val="4D5156"/>
                </a:solidFill>
                <a:effectLst/>
                <a:latin typeface="arial" panose="020B0604020202020204" pitchFamily="34" charset="0"/>
              </a:rPr>
              <a:t> et </a:t>
            </a:r>
            <a:r>
              <a:rPr lang="fr-FR" b="1" i="0" dirty="0" err="1">
                <a:solidFill>
                  <a:srgbClr val="4D5156"/>
                </a:solidFill>
                <a:effectLst/>
                <a:latin typeface="arial" panose="020B0604020202020204" pitchFamily="34" charset="0"/>
              </a:rPr>
              <a:t>reactjs</a:t>
            </a:r>
            <a:r>
              <a:rPr lang="fr-FR" b="1" i="0" dirty="0">
                <a:solidFill>
                  <a:srgbClr val="4D5156"/>
                </a:solidFill>
                <a:effectLst/>
                <a:latin typeface="arial" panose="020B0604020202020204" pitchFamily="34" charset="0"/>
              </a:rPr>
              <a:t>. Quand vous aurez compris les bases de </a:t>
            </a:r>
            <a:r>
              <a:rPr lang="fr-FR" b="1" i="0" dirty="0" err="1">
                <a:solidFill>
                  <a:srgbClr val="4D5156"/>
                </a:solidFill>
                <a:effectLst/>
                <a:latin typeface="arial" panose="020B0604020202020204" pitchFamily="34" charset="0"/>
              </a:rPr>
              <a:t>js</a:t>
            </a:r>
            <a:r>
              <a:rPr lang="fr-FR" b="1" i="0" dirty="0">
                <a:solidFill>
                  <a:srgbClr val="4D5156"/>
                </a:solidFill>
                <a:effectLst/>
                <a:latin typeface="arial" panose="020B0604020202020204" pitchFamily="34" charset="0"/>
              </a:rPr>
              <a:t> vous vous orienterez naturellement vers l’un des ces Framework. Je vous reparlerai de ce que sont les </a:t>
            </a:r>
            <a:r>
              <a:rPr lang="fr-FR" b="1" i="0" dirty="0" err="1">
                <a:solidFill>
                  <a:srgbClr val="4D5156"/>
                </a:solidFill>
                <a:effectLst/>
                <a:latin typeface="arial" panose="020B0604020202020204" pitchFamily="34" charset="0"/>
              </a:rPr>
              <a:t>framework</a:t>
            </a:r>
            <a:r>
              <a:rPr lang="fr-FR" b="1" i="0" dirty="0">
                <a:solidFill>
                  <a:srgbClr val="4D5156"/>
                </a:solidFill>
                <a:effectLst/>
                <a:latin typeface="arial" panose="020B0604020202020204" pitchFamily="34" charset="0"/>
              </a:rPr>
              <a:t> plus tard et pour les plus impatients d’entre vous faite des recherches sur le web dès que vous avez un moment. </a:t>
            </a:r>
          </a:p>
          <a:p>
            <a:endParaRPr lang="fr-FR" b="1" i="0" dirty="0">
              <a:solidFill>
                <a:srgbClr val="4D5156"/>
              </a:solidFill>
              <a:effectLst/>
              <a:latin typeface="arial" panose="020B0604020202020204" pitchFamily="34" charset="0"/>
            </a:endParaRPr>
          </a:p>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Le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js</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est un langage cœur //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que l’on retrouve dans de nombreuses technologies de développement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tel que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nodejs,ionic</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next</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vue,angular</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ou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reactjs</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Quand vous aurez compris les bases de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js</a:t>
            </a:r>
            <a:r>
              <a:rPr lang="fr-FR" sz="1800" b="1"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vous vous orienterez naturellement vers l’un de ces Framework.//</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Je vous reparlerai de ce que sont les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frameworks</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plus tard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et pour les plus impatients d’entre vous faite des recherches sur le web dès que vous avez un moment.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b="1" i="0" dirty="0">
              <a:solidFill>
                <a:srgbClr val="4D5156"/>
              </a:solidFill>
              <a:effectLst/>
              <a:latin typeface="arial" panose="020B0604020202020204" pitchFamily="34" charset="0"/>
            </a:endParaRPr>
          </a:p>
          <a:p>
            <a:endParaRPr lang="fr-FR" b="1" i="0" dirty="0">
              <a:solidFill>
                <a:srgbClr val="4D5156"/>
              </a:solidFill>
              <a:effectLst/>
              <a:latin typeface="arial" panose="020B0604020202020204" pitchFamily="34" charset="0"/>
            </a:endParaRPr>
          </a:p>
          <a:p>
            <a:r>
              <a:rPr lang="fr-FR" b="1" i="0" dirty="0">
                <a:solidFill>
                  <a:srgbClr val="4D5156"/>
                </a:solidFill>
                <a:effectLst/>
                <a:latin typeface="arial" panose="020B0604020202020204" pitchFamily="34" charset="0"/>
              </a:rPr>
              <a:t>Node.js </a:t>
            </a:r>
            <a:r>
              <a:rPr lang="fr-FR" b="0" i="0" dirty="0">
                <a:solidFill>
                  <a:srgbClr val="4D5156"/>
                </a:solidFill>
                <a:effectLst/>
                <a:latin typeface="arial" panose="020B0604020202020204" pitchFamily="34" charset="0"/>
              </a:rPr>
              <a:t>est une plateforme logicielle libre en JavaScript, orientée vers les applications réseau événementielles hautement concurrentes qui doivent pouvoir monter en charge. Elle utilise la machine virtuelle V8, et implémente sous licence MIT les spécifications </a:t>
            </a:r>
            <a:r>
              <a:rPr lang="fr-FR" b="0" i="0" dirty="0" err="1">
                <a:solidFill>
                  <a:srgbClr val="4D5156"/>
                </a:solidFill>
                <a:effectLst/>
                <a:latin typeface="arial" panose="020B0604020202020204" pitchFamily="34" charset="0"/>
              </a:rPr>
              <a:t>CommonJS</a:t>
            </a:r>
            <a:endParaRPr lang="fr-FR" b="0" i="0" dirty="0">
              <a:solidFill>
                <a:srgbClr val="4D5156"/>
              </a:solidFill>
              <a:effectLst/>
              <a:latin typeface="arial" panose="020B0604020202020204" pitchFamily="34" charset="0"/>
            </a:endParaRPr>
          </a:p>
          <a:p>
            <a:endParaRPr lang="fr-FR" b="0" i="0" dirty="0">
              <a:solidFill>
                <a:srgbClr val="4D5156"/>
              </a:solidFill>
              <a:effectLst/>
              <a:latin typeface="arial" panose="020B0604020202020204" pitchFamily="34" charset="0"/>
            </a:endParaRPr>
          </a:p>
          <a:p>
            <a:r>
              <a:rPr lang="fr-FR" b="1" i="0" dirty="0">
                <a:solidFill>
                  <a:srgbClr val="202122"/>
                </a:solidFill>
                <a:effectLst/>
                <a:latin typeface="Arial" panose="020B0604020202020204" pitchFamily="34" charset="0"/>
              </a:rPr>
              <a:t>V8</a:t>
            </a:r>
            <a:r>
              <a:rPr lang="fr-FR" b="0" i="0" dirty="0">
                <a:solidFill>
                  <a:srgbClr val="202122"/>
                </a:solidFill>
                <a:effectLst/>
                <a:latin typeface="Arial" panose="020B0604020202020204" pitchFamily="34" charset="0"/>
              </a:rPr>
              <a:t> est un </a:t>
            </a:r>
            <a:r>
              <a:rPr lang="fr-FR" b="0" i="0" u="none" strike="noStrike" dirty="0">
                <a:solidFill>
                  <a:srgbClr val="0645AD"/>
                </a:solidFill>
                <a:effectLst/>
                <a:latin typeface="Arial" panose="020B0604020202020204" pitchFamily="34" charset="0"/>
                <a:hlinkClick r:id="rId3" tooltip="Moteur JavaScript"/>
              </a:rPr>
              <a:t>moteur JavaScript</a:t>
            </a:r>
            <a:r>
              <a:rPr lang="fr-FR" b="0" i="0" dirty="0">
                <a:solidFill>
                  <a:srgbClr val="202122"/>
                </a:solidFill>
                <a:effectLst/>
                <a:latin typeface="Arial" panose="020B0604020202020204" pitchFamily="34" charset="0"/>
              </a:rPr>
              <a:t> open-source développé par le projet </a:t>
            </a:r>
            <a:r>
              <a:rPr lang="fr-FR" b="0" i="0" dirty="0" err="1">
                <a:solidFill>
                  <a:srgbClr val="202122"/>
                </a:solidFill>
                <a:effectLst/>
                <a:latin typeface="Arial" panose="020B0604020202020204" pitchFamily="34" charset="0"/>
              </a:rPr>
              <a:t>Chromium</a:t>
            </a:r>
            <a:r>
              <a:rPr lang="fr-FR" b="0" i="0" dirty="0">
                <a:solidFill>
                  <a:srgbClr val="202122"/>
                </a:solidFill>
                <a:effectLst/>
                <a:latin typeface="Arial" panose="020B0604020202020204" pitchFamily="34" charset="0"/>
              </a:rPr>
              <a:t> pour les navigateurs Web </a:t>
            </a:r>
            <a:r>
              <a:rPr lang="fr-FR" b="0" i="0" u="none" strike="noStrike" dirty="0">
                <a:solidFill>
                  <a:srgbClr val="0645AD"/>
                </a:solidFill>
                <a:effectLst/>
                <a:latin typeface="Arial" panose="020B0604020202020204" pitchFamily="34" charset="0"/>
                <a:hlinkClick r:id="rId4"/>
              </a:rPr>
              <a:t>Google Chrome</a:t>
            </a:r>
            <a:r>
              <a:rPr lang="fr-FR" b="0" i="0" dirty="0">
                <a:solidFill>
                  <a:srgbClr val="202122"/>
                </a:solidFill>
                <a:effectLst/>
                <a:latin typeface="Arial" panose="020B0604020202020204" pitchFamily="34" charset="0"/>
              </a:rPr>
              <a:t> et </a:t>
            </a:r>
            <a:r>
              <a:rPr lang="fr-FR" b="0" i="0" u="none" strike="noStrike" dirty="0" err="1">
                <a:solidFill>
                  <a:srgbClr val="0645AD"/>
                </a:solidFill>
                <a:effectLst/>
                <a:latin typeface="Arial" panose="020B0604020202020204" pitchFamily="34" charset="0"/>
                <a:hlinkClick r:id="rId5" tooltip="Google Chrome"/>
              </a:rPr>
              <a:t>Chromium</a:t>
            </a:r>
            <a:endParaRPr lang="fr-FR" b="0" i="0" u="none" strike="noStrike" dirty="0">
              <a:solidFill>
                <a:srgbClr val="0645AD"/>
              </a:solidFill>
              <a:effectLst/>
              <a:latin typeface="Arial" panose="020B0604020202020204" pitchFamily="34" charset="0"/>
            </a:endParaRPr>
          </a:p>
          <a:p>
            <a:endParaRPr lang="fr-FR" b="0" i="0" u="none" strike="noStrike" dirty="0">
              <a:solidFill>
                <a:srgbClr val="0645AD"/>
              </a:solidFill>
              <a:effectLst/>
              <a:latin typeface="Arial" panose="020B0604020202020204" pitchFamily="34" charset="0"/>
            </a:endParaRPr>
          </a:p>
          <a:p>
            <a:r>
              <a:rPr lang="fr-FR" b="1" i="0" dirty="0" err="1">
                <a:solidFill>
                  <a:srgbClr val="4D5156"/>
                </a:solidFill>
                <a:effectLst/>
                <a:latin typeface="arial" panose="020B0604020202020204" pitchFamily="34" charset="0"/>
              </a:rPr>
              <a:t>React</a:t>
            </a:r>
            <a:r>
              <a:rPr lang="fr-FR" b="0" i="0" dirty="0">
                <a:solidFill>
                  <a:srgbClr val="4D5156"/>
                </a:solidFill>
                <a:effectLst/>
                <a:latin typeface="arial" panose="020B0604020202020204" pitchFamily="34" charset="0"/>
              </a:rPr>
              <a:t> est une bibliothèque JavaScript libre développée par Facebook depuis 2013. Le but principal de cette bibliothèque est de faciliter la création d'application web </a:t>
            </a:r>
            <a:r>
              <a:rPr lang="fr-FR" b="0" i="0" dirty="0" err="1">
                <a:solidFill>
                  <a:srgbClr val="4D5156"/>
                </a:solidFill>
                <a:effectLst/>
                <a:latin typeface="arial" panose="020B0604020202020204" pitchFamily="34" charset="0"/>
              </a:rPr>
              <a:t>monopage</a:t>
            </a:r>
            <a:r>
              <a:rPr lang="fr-FR" b="0" i="0" dirty="0">
                <a:solidFill>
                  <a:srgbClr val="4D5156"/>
                </a:solidFill>
                <a:effectLst/>
                <a:latin typeface="arial" panose="020B0604020202020204" pitchFamily="34" charset="0"/>
              </a:rPr>
              <a:t>, via la création de composants dépendant d'un état et générant une page HTML à chaque changement d'état.</a:t>
            </a:r>
            <a:endParaRPr lang="fr-FR" b="0" i="0" u="none" strike="noStrike" dirty="0">
              <a:solidFill>
                <a:srgbClr val="0645AD"/>
              </a:solidFill>
              <a:effectLst/>
              <a:latin typeface="Arial" panose="020B0604020202020204" pitchFamily="34" charset="0"/>
            </a:endParaRPr>
          </a:p>
          <a:p>
            <a:endParaRPr lang="fr-FR" b="0" i="0" u="none" strike="noStrike" dirty="0">
              <a:solidFill>
                <a:srgbClr val="0645AD"/>
              </a:solidFill>
              <a:effectLst/>
              <a:latin typeface="Arial" panose="020B0604020202020204" pitchFamily="34" charset="0"/>
            </a:endParaRPr>
          </a:p>
          <a:p>
            <a:r>
              <a:rPr lang="fr-FR" b="1" i="0" dirty="0">
                <a:solidFill>
                  <a:srgbClr val="4D5156"/>
                </a:solidFill>
                <a:effectLst/>
                <a:latin typeface="arial" panose="020B0604020202020204" pitchFamily="34" charset="0"/>
              </a:rPr>
              <a:t>Ionic</a:t>
            </a:r>
            <a:r>
              <a:rPr lang="fr-FR" b="0" i="0" dirty="0">
                <a:solidFill>
                  <a:srgbClr val="4D5156"/>
                </a:solidFill>
                <a:effectLst/>
                <a:latin typeface="arial" panose="020B0604020202020204" pitchFamily="34" charset="0"/>
              </a:rPr>
              <a:t> est un </a:t>
            </a:r>
            <a:r>
              <a:rPr lang="fr-FR" b="0" i="0" dirty="0" err="1">
                <a:solidFill>
                  <a:srgbClr val="4D5156"/>
                </a:solidFill>
                <a:effectLst/>
                <a:latin typeface="arial" panose="020B0604020202020204" pitchFamily="34" charset="0"/>
              </a:rPr>
              <a:t>framework</a:t>
            </a:r>
            <a:r>
              <a:rPr lang="fr-FR" b="0" i="0" dirty="0">
                <a:solidFill>
                  <a:srgbClr val="4D5156"/>
                </a:solidFill>
                <a:effectLst/>
                <a:latin typeface="arial" panose="020B0604020202020204" pitchFamily="34" charset="0"/>
              </a:rPr>
              <a:t> open-source créé en 2013</a:t>
            </a:r>
          </a:p>
          <a:p>
            <a:endParaRPr lang="fr-FR" b="0" i="0" dirty="0">
              <a:solidFill>
                <a:srgbClr val="4D5156"/>
              </a:solidFill>
              <a:effectLst/>
              <a:latin typeface="arial" panose="020B0604020202020204" pitchFamily="34" charset="0"/>
            </a:endParaRPr>
          </a:p>
          <a:p>
            <a:r>
              <a:rPr lang="fr-FR" b="1" i="0" dirty="0" err="1">
                <a:solidFill>
                  <a:srgbClr val="4D5156"/>
                </a:solidFill>
                <a:effectLst/>
                <a:latin typeface="arial" panose="020B0604020202020204" pitchFamily="34" charset="0"/>
              </a:rPr>
              <a:t>Angular</a:t>
            </a:r>
            <a:r>
              <a:rPr lang="fr-FR" b="0" i="0" dirty="0">
                <a:solidFill>
                  <a:srgbClr val="4D5156"/>
                </a:solidFill>
                <a:effectLst/>
                <a:latin typeface="arial" panose="020B0604020202020204" pitchFamily="34" charset="0"/>
              </a:rPr>
              <a:t> est un cadriciel côté client, open source, basé sur </a:t>
            </a:r>
            <a:r>
              <a:rPr lang="fr-FR" b="0" i="0" dirty="0" err="1">
                <a:solidFill>
                  <a:srgbClr val="4D5156"/>
                </a:solidFill>
                <a:effectLst/>
                <a:latin typeface="arial" panose="020B0604020202020204" pitchFamily="34" charset="0"/>
              </a:rPr>
              <a:t>TypeScript</a:t>
            </a:r>
            <a:r>
              <a:rPr lang="fr-FR" b="0" i="0" dirty="0">
                <a:solidFill>
                  <a:srgbClr val="4D5156"/>
                </a:solidFill>
                <a:effectLst/>
                <a:latin typeface="arial" panose="020B0604020202020204" pitchFamily="34" charset="0"/>
              </a:rPr>
              <a:t>, et co-dirigé par l'équipe du projet « </a:t>
            </a:r>
            <a:r>
              <a:rPr lang="fr-FR" b="0" i="0" dirty="0" err="1">
                <a:solidFill>
                  <a:srgbClr val="4D5156"/>
                </a:solidFill>
                <a:effectLst/>
                <a:latin typeface="arial" panose="020B0604020202020204" pitchFamily="34" charset="0"/>
              </a:rPr>
              <a:t>Angular</a:t>
            </a:r>
            <a:r>
              <a:rPr lang="fr-FR" b="0" i="0" dirty="0">
                <a:solidFill>
                  <a:srgbClr val="4D5156"/>
                </a:solidFill>
                <a:effectLst/>
                <a:latin typeface="arial" panose="020B0604020202020204" pitchFamily="34" charset="0"/>
              </a:rPr>
              <a:t> » à Google et par une communauté de particuliers et de sociétés. </a:t>
            </a:r>
            <a:r>
              <a:rPr lang="fr-FR" b="0" i="0" dirty="0" err="1">
                <a:solidFill>
                  <a:srgbClr val="4D5156"/>
                </a:solidFill>
                <a:effectLst/>
                <a:latin typeface="arial" panose="020B0604020202020204" pitchFamily="34" charset="0"/>
              </a:rPr>
              <a:t>Angular</a:t>
            </a:r>
            <a:r>
              <a:rPr lang="fr-FR" b="0" i="0" dirty="0">
                <a:solidFill>
                  <a:srgbClr val="4D5156"/>
                </a:solidFill>
                <a:effectLst/>
                <a:latin typeface="arial" panose="020B0604020202020204" pitchFamily="34" charset="0"/>
              </a:rPr>
              <a:t> est une réécriture complète de AngularJS, cadriciel construit par la même équipe</a:t>
            </a:r>
          </a:p>
          <a:p>
            <a:endParaRPr lang="fr-FR" b="0" i="0" dirty="0">
              <a:solidFill>
                <a:srgbClr val="4D5156"/>
              </a:solidFill>
              <a:effectLst/>
              <a:latin typeface="arial" panose="020B0604020202020204" pitchFamily="34" charset="0"/>
            </a:endParaRPr>
          </a:p>
          <a:p>
            <a:r>
              <a:rPr lang="fr-FR" b="1" i="0" dirty="0">
                <a:solidFill>
                  <a:srgbClr val="4D5156"/>
                </a:solidFill>
                <a:effectLst/>
                <a:latin typeface="arial" panose="020B0604020202020204" pitchFamily="34" charset="0"/>
              </a:rPr>
              <a:t>Vue.js</a:t>
            </a:r>
            <a:r>
              <a:rPr lang="fr-FR" b="0" i="0" dirty="0">
                <a:solidFill>
                  <a:srgbClr val="4D5156"/>
                </a:solidFill>
                <a:effectLst/>
                <a:latin typeface="arial" panose="020B0604020202020204" pitchFamily="34" charset="0"/>
              </a:rPr>
              <a:t>, est un </a:t>
            </a:r>
            <a:r>
              <a:rPr lang="fr-FR" b="0" i="0" dirty="0" err="1">
                <a:solidFill>
                  <a:srgbClr val="4D5156"/>
                </a:solidFill>
                <a:effectLst/>
                <a:latin typeface="arial" panose="020B0604020202020204" pitchFamily="34" charset="0"/>
              </a:rPr>
              <a:t>framework</a:t>
            </a:r>
            <a:r>
              <a:rPr lang="fr-FR" b="0" i="0" dirty="0">
                <a:solidFill>
                  <a:srgbClr val="4D5156"/>
                </a:solidFill>
                <a:effectLst/>
                <a:latin typeface="arial" panose="020B0604020202020204" pitchFamily="34" charset="0"/>
              </a:rPr>
              <a:t> JavaScript open-source utilisé pour construire des interfaces utilisateur et des applications web </a:t>
            </a:r>
            <a:r>
              <a:rPr lang="fr-FR" b="0" i="0" dirty="0" err="1">
                <a:solidFill>
                  <a:srgbClr val="4D5156"/>
                </a:solidFill>
                <a:effectLst/>
                <a:latin typeface="arial" panose="020B0604020202020204" pitchFamily="34" charset="0"/>
              </a:rPr>
              <a:t>monopages</a:t>
            </a:r>
            <a:r>
              <a:rPr lang="fr-FR" b="0" i="0" dirty="0">
                <a:solidFill>
                  <a:srgbClr val="4D5156"/>
                </a:solidFill>
                <a:effectLst/>
                <a:latin typeface="arial" panose="020B0604020202020204" pitchFamily="34" charset="0"/>
              </a:rPr>
              <a:t>. Vue a été créé par </a:t>
            </a:r>
            <a:r>
              <a:rPr lang="fr-FR" b="0" i="0" dirty="0" err="1">
                <a:solidFill>
                  <a:srgbClr val="4D5156"/>
                </a:solidFill>
                <a:effectLst/>
                <a:latin typeface="arial" panose="020B0604020202020204" pitchFamily="34" charset="0"/>
              </a:rPr>
              <a:t>Evan</a:t>
            </a:r>
            <a:r>
              <a:rPr lang="fr-FR" b="0" i="0" dirty="0">
                <a:solidFill>
                  <a:srgbClr val="4D5156"/>
                </a:solidFill>
                <a:effectLst/>
                <a:latin typeface="arial" panose="020B0604020202020204" pitchFamily="34" charset="0"/>
              </a:rPr>
              <a:t> You et est maintenu par lui et le reste des membres actifs de l'équipe principale travaillant sur le projet et son écosystème</a:t>
            </a:r>
          </a:p>
          <a:p>
            <a:endParaRPr lang="fr-FR" b="0" i="0" dirty="0">
              <a:solidFill>
                <a:srgbClr val="4D5156"/>
              </a:solidFill>
              <a:effectLst/>
              <a:latin typeface="arial" panose="020B0604020202020204" pitchFamily="34" charset="0"/>
            </a:endParaRPr>
          </a:p>
          <a:p>
            <a:r>
              <a:rPr lang="fr-FR" b="1" i="0" dirty="0">
                <a:solidFill>
                  <a:srgbClr val="4D5156"/>
                </a:solidFill>
                <a:effectLst/>
                <a:latin typeface="arial" panose="020B0604020202020204" pitchFamily="34" charset="0"/>
              </a:rPr>
              <a:t>Next.js </a:t>
            </a:r>
            <a:r>
              <a:rPr lang="fr-FR" b="0" i="0" dirty="0">
                <a:solidFill>
                  <a:srgbClr val="4D5156"/>
                </a:solidFill>
                <a:effectLst/>
                <a:latin typeface="arial" panose="020B0604020202020204" pitchFamily="34" charset="0"/>
              </a:rPr>
              <a:t>est un </a:t>
            </a:r>
            <a:r>
              <a:rPr lang="fr-FR" b="0" i="0" dirty="0" err="1">
                <a:solidFill>
                  <a:srgbClr val="4D5156"/>
                </a:solidFill>
                <a:effectLst/>
                <a:latin typeface="arial" panose="020B0604020202020204" pitchFamily="34" charset="0"/>
              </a:rPr>
              <a:t>framework</a:t>
            </a:r>
            <a:r>
              <a:rPr lang="fr-FR" b="0" i="0" dirty="0">
                <a:solidFill>
                  <a:srgbClr val="4D5156"/>
                </a:solidFill>
                <a:effectLst/>
                <a:latin typeface="arial" panose="020B0604020202020204" pitchFamily="34" charset="0"/>
              </a:rPr>
              <a:t> Web de développement </a:t>
            </a:r>
            <a:r>
              <a:rPr lang="fr-FR" b="0" i="0" dirty="0" err="1">
                <a:solidFill>
                  <a:srgbClr val="4D5156"/>
                </a:solidFill>
                <a:effectLst/>
                <a:latin typeface="arial" panose="020B0604020202020204" pitchFamily="34" charset="0"/>
              </a:rPr>
              <a:t>front-end</a:t>
            </a:r>
            <a:r>
              <a:rPr lang="fr-FR" b="0" i="0" dirty="0">
                <a:solidFill>
                  <a:srgbClr val="4D5156"/>
                </a:solidFill>
                <a:effectLst/>
                <a:latin typeface="arial" panose="020B0604020202020204" pitchFamily="34" charset="0"/>
              </a:rPr>
              <a:t> open-source </a:t>
            </a:r>
            <a:r>
              <a:rPr lang="fr-FR" b="0" i="0" dirty="0" err="1">
                <a:solidFill>
                  <a:srgbClr val="4D5156"/>
                </a:solidFill>
                <a:effectLst/>
                <a:latin typeface="arial" panose="020B0604020202020204" pitchFamily="34" charset="0"/>
              </a:rPr>
              <a:t>React</a:t>
            </a:r>
            <a:r>
              <a:rPr lang="fr-FR" b="0" i="0" dirty="0">
                <a:solidFill>
                  <a:srgbClr val="4D5156"/>
                </a:solidFill>
                <a:effectLst/>
                <a:latin typeface="arial" panose="020B0604020202020204" pitchFamily="34" charset="0"/>
              </a:rPr>
              <a:t> créé par </a:t>
            </a:r>
            <a:r>
              <a:rPr lang="fr-FR" b="0" i="0" dirty="0" err="1">
                <a:solidFill>
                  <a:srgbClr val="4D5156"/>
                </a:solidFill>
                <a:effectLst/>
                <a:latin typeface="arial" panose="020B0604020202020204" pitchFamily="34" charset="0"/>
              </a:rPr>
              <a:t>Vercel</a:t>
            </a:r>
            <a:r>
              <a:rPr lang="fr-FR" b="0" i="0" dirty="0">
                <a:solidFill>
                  <a:srgbClr val="4D5156"/>
                </a:solidFill>
                <a:effectLst/>
                <a:latin typeface="arial" panose="020B0604020202020204" pitchFamily="34" charset="0"/>
              </a:rPr>
              <a:t> qui permet des fonctionnalités telles que le rendu côté serveur et la génération de sites Web statiques pour les applications Web basées sur </a:t>
            </a:r>
            <a:r>
              <a:rPr lang="fr-FR" b="0" i="0" dirty="0" err="1">
                <a:solidFill>
                  <a:srgbClr val="4D5156"/>
                </a:solidFill>
                <a:effectLst/>
                <a:latin typeface="arial" panose="020B0604020202020204" pitchFamily="34" charset="0"/>
              </a:rPr>
              <a:t>React</a:t>
            </a:r>
            <a:endParaRPr lang="fr-FR" b="0" i="0" dirty="0">
              <a:solidFill>
                <a:srgbClr val="4D5156"/>
              </a:solidFill>
              <a:effectLst/>
              <a:latin typeface="arial" panose="020B0604020202020204" pitchFamily="34" charset="0"/>
            </a:endParaRPr>
          </a:p>
          <a:p>
            <a:endParaRPr lang="fr-FR" b="0" i="0" dirty="0">
              <a:solidFill>
                <a:srgbClr val="4D5156"/>
              </a:solidFill>
              <a:effectLst/>
              <a:latin typeface="arial" panose="020B0604020202020204" pitchFamily="34" charset="0"/>
            </a:endParaRPr>
          </a:p>
          <a:p>
            <a:r>
              <a:rPr lang="fr-FR" b="1" i="0" dirty="0">
                <a:solidFill>
                  <a:srgbClr val="4D5156"/>
                </a:solidFill>
                <a:effectLst/>
                <a:latin typeface="arial" panose="020B0604020202020204" pitchFamily="34" charset="0"/>
              </a:rPr>
              <a:t>Framework : 	</a:t>
            </a:r>
            <a:r>
              <a:rPr lang="fr-FR" b="0" i="0" dirty="0">
                <a:solidFill>
                  <a:srgbClr val="4D5156"/>
                </a:solidFill>
                <a:effectLst/>
                <a:latin typeface="arial" panose="020B0604020202020204" pitchFamily="34" charset="0"/>
              </a:rPr>
              <a:t>désigne un ensemble de composants logiciels structurels, </a:t>
            </a:r>
          </a:p>
          <a:p>
            <a:r>
              <a:rPr lang="fr-FR" b="0" i="0" dirty="0">
                <a:solidFill>
                  <a:srgbClr val="4D5156"/>
                </a:solidFill>
                <a:effectLst/>
                <a:latin typeface="arial" panose="020B0604020202020204" pitchFamily="34" charset="0"/>
              </a:rPr>
              <a:t>	qui sert à créer les fondations ainsi que les grandes lignes de tout ou d’une partie d'un logiciel. </a:t>
            </a:r>
          </a:p>
          <a:p>
            <a:r>
              <a:rPr lang="fr-FR" b="0" i="0" dirty="0">
                <a:solidFill>
                  <a:srgbClr val="4D5156"/>
                </a:solidFill>
                <a:effectLst/>
                <a:latin typeface="arial" panose="020B0604020202020204" pitchFamily="34" charset="0"/>
              </a:rPr>
              <a:t>	</a:t>
            </a:r>
            <a:endParaRPr lang="fr-FR" b="1"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7</a:t>
            </a:fld>
            <a:endParaRPr lang="fr-FR"/>
          </a:p>
        </p:txBody>
      </p:sp>
    </p:spTree>
    <p:extLst>
      <p:ext uri="{BB962C8B-B14F-4D97-AF65-F5344CB8AC3E}">
        <p14:creationId xmlns:p14="http://schemas.microsoft.com/office/powerpoint/2010/main" val="3572543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effectLst/>
              </a:rPr>
              <a:t>Le DOM est une représentation du document HTML (nœuds parent enfants) </a:t>
            </a:r>
          </a:p>
          <a:p>
            <a:r>
              <a:rPr lang="fr-FR" dirty="0"/>
              <a:t>N’est pas l’exact reflet du HTML</a:t>
            </a:r>
          </a:p>
          <a:p>
            <a:endParaRPr lang="fr-FR" dirty="0"/>
          </a:p>
          <a:p>
            <a:r>
              <a:rPr lang="fr-FR" b="0" i="0" dirty="0">
                <a:solidFill>
                  <a:srgbClr val="202124"/>
                </a:solidFill>
                <a:effectLst/>
                <a:latin typeface="arial" panose="020B0604020202020204" pitchFamily="34" charset="0"/>
              </a:rPr>
              <a:t>programmation pour les documents </a:t>
            </a:r>
            <a:r>
              <a:rPr lang="fr-FR" b="1" i="0" dirty="0">
                <a:solidFill>
                  <a:srgbClr val="202124"/>
                </a:solidFill>
                <a:effectLst/>
                <a:latin typeface="arial" panose="020B0604020202020204" pitchFamily="34" charset="0"/>
              </a:rPr>
              <a:t>HTML</a:t>
            </a:r>
            <a:r>
              <a:rPr lang="fr-FR" b="0" i="0" dirty="0">
                <a:solidFill>
                  <a:srgbClr val="202124"/>
                </a:solidFill>
                <a:effectLst/>
                <a:latin typeface="arial" panose="020B0604020202020204" pitchFamily="34" charset="0"/>
              </a:rPr>
              <a:t>, XML et SVG. </a:t>
            </a:r>
          </a:p>
          <a:p>
            <a:endParaRPr lang="fr-FR" b="0" i="0" dirty="0">
              <a:solidFill>
                <a:srgbClr val="202124"/>
              </a:solidFill>
              <a:effectLst/>
              <a:latin typeface="arial" panose="020B0604020202020204" pitchFamily="34" charset="0"/>
            </a:endParaRPr>
          </a:p>
          <a:p>
            <a:r>
              <a:rPr lang="fr-FR" b="0" i="0" dirty="0">
                <a:solidFill>
                  <a:srgbClr val="202124"/>
                </a:solidFill>
                <a:effectLst/>
                <a:latin typeface="arial" panose="020B0604020202020204" pitchFamily="34" charset="0"/>
              </a:rPr>
              <a:t>Cela permet de manipuler des pages web grâce à des scripts et/ou des langages de programmation</a:t>
            </a:r>
            <a:endParaRPr lang="fr-FR" dirty="0"/>
          </a:p>
          <a:p>
            <a:endParaRPr lang="fr-FR" dirty="0"/>
          </a:p>
          <a:p>
            <a:r>
              <a:rPr lang="fr-FR" b="1" dirty="0"/>
              <a:t>API :</a:t>
            </a:r>
            <a:r>
              <a:rPr lang="fr-FR" b="0" i="0" dirty="0">
                <a:solidFill>
                  <a:srgbClr val="202124"/>
                </a:solidFill>
                <a:effectLst/>
                <a:latin typeface="arial" panose="020B0604020202020204" pitchFamily="34" charset="0"/>
              </a:rPr>
              <a:t>est un ensemble de définitions et de protocoles qui facilite la création et l'intégration de logiciels d'applications. </a:t>
            </a:r>
            <a:r>
              <a:rPr lang="fr-FR" b="1" i="0" dirty="0">
                <a:solidFill>
                  <a:srgbClr val="202124"/>
                </a:solidFill>
                <a:effectLst/>
                <a:latin typeface="arial" panose="020B0604020202020204" pitchFamily="34" charset="0"/>
              </a:rPr>
              <a:t>API</a:t>
            </a:r>
            <a:r>
              <a:rPr lang="fr-FR" b="0" i="0" dirty="0">
                <a:solidFill>
                  <a:srgbClr val="202124"/>
                </a:solidFill>
                <a:effectLst/>
                <a:latin typeface="arial" panose="020B0604020202020204" pitchFamily="34" charset="0"/>
              </a:rPr>
              <a:t> est un acronyme anglais qui signifie « Application </a:t>
            </a:r>
            <a:r>
              <a:rPr lang="fr-FR" b="0" i="0" dirty="0" err="1">
                <a:solidFill>
                  <a:srgbClr val="202124"/>
                </a:solidFill>
                <a:effectLst/>
                <a:latin typeface="arial" panose="020B0604020202020204" pitchFamily="34" charset="0"/>
              </a:rPr>
              <a:t>Programming</a:t>
            </a:r>
            <a:r>
              <a:rPr lang="fr-FR" b="0" i="0" dirty="0">
                <a:solidFill>
                  <a:srgbClr val="202124"/>
                </a:solidFill>
                <a:effectLst/>
                <a:latin typeface="arial" panose="020B0604020202020204" pitchFamily="34" charset="0"/>
              </a:rPr>
              <a:t> Interface », que l'on traduit par interface de programmation d'application.</a:t>
            </a:r>
            <a:endParaRPr lang="fr-FR" b="1"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8</a:t>
            </a:fld>
            <a:endParaRPr lang="fr-FR"/>
          </a:p>
        </p:txBody>
      </p:sp>
    </p:spTree>
    <p:extLst>
      <p:ext uri="{BB962C8B-B14F-4D97-AF65-F5344CB8AC3E}">
        <p14:creationId xmlns:p14="http://schemas.microsoft.com/office/powerpoint/2010/main" val="1412431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9</a:t>
            </a:fld>
            <a:endParaRPr lang="fr-FR"/>
          </a:p>
        </p:txBody>
      </p:sp>
    </p:spTree>
    <p:extLst>
      <p:ext uri="{BB962C8B-B14F-4D97-AF65-F5344CB8AC3E}">
        <p14:creationId xmlns:p14="http://schemas.microsoft.com/office/powerpoint/2010/main" val="1188567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Mettre des visuel qui corresponde menu </a:t>
            </a:r>
            <a:r>
              <a:rPr lang="fr-FR" dirty="0" err="1"/>
              <a:t>carousel</a:t>
            </a:r>
            <a:r>
              <a:rPr lang="fr-FR"/>
              <a:t> animation</a:t>
            </a:r>
          </a:p>
        </p:txBody>
      </p:sp>
      <p:sp>
        <p:nvSpPr>
          <p:cNvPr id="4" name="Espace réservé du numéro de diapositive 3"/>
          <p:cNvSpPr>
            <a:spLocks noGrp="1"/>
          </p:cNvSpPr>
          <p:nvPr>
            <p:ph type="sldNum" sz="quarter" idx="5"/>
          </p:nvPr>
        </p:nvSpPr>
        <p:spPr/>
        <p:txBody>
          <a:bodyPr/>
          <a:lstStyle/>
          <a:p>
            <a:fld id="{9D841B8A-EC13-4CD3-902A-C8994A3183B6}" type="slidenum">
              <a:rPr lang="fr-FR" smtClean="0"/>
              <a:t>10</a:t>
            </a:fld>
            <a:endParaRPr lang="fr-FR"/>
          </a:p>
        </p:txBody>
      </p:sp>
    </p:spTree>
    <p:extLst>
      <p:ext uri="{BB962C8B-B14F-4D97-AF65-F5344CB8AC3E}">
        <p14:creationId xmlns:p14="http://schemas.microsoft.com/office/powerpoint/2010/main" val="3620747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fr-FR"/>
              <a:t>Modifiez le style du titre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112496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D6E9DEC-419B-4CC5-A080-3B06BD5A8291}"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6986833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D6E9DEC-419B-4CC5-A080-3B06BD5A8291}"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3071679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D6E9DEC-419B-4CC5-A080-3B06BD5A8291}"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‹N°›</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4638267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D6E9DEC-419B-4CC5-A080-3B06BD5A8291}"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6075377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fr-FR"/>
              <a:t>Modifiez le style du titre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9D6E9DEC-419B-4CC5-A080-3B06BD5A8291}" type="datetimeFigureOut">
              <a:rPr lang="en-US" smtClean="0"/>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9974928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fr-FR"/>
              <a:t>Modifiez le style du titre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9D6E9DEC-419B-4CC5-A080-3B06BD5A8291}" type="datetimeFigureOut">
              <a:rPr lang="en-US" smtClean="0"/>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87014328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82784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10/18/2021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112572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Contents slide layout">
    <p:spTree>
      <p:nvGrpSpPr>
        <p:cNvPr id="1" name=""/>
        <p:cNvGrpSpPr/>
        <p:nvPr/>
      </p:nvGrpSpPr>
      <p:grpSpPr>
        <a:xfrm>
          <a:off x="0" y="0"/>
          <a:ext cx="0" cy="0"/>
          <a:chOff x="0" y="0"/>
          <a:chExt cx="0" cy="0"/>
        </a:xfrm>
      </p:grpSpPr>
      <p:grpSp>
        <p:nvGrpSpPr>
          <p:cNvPr id="2" name="Group 57">
            <a:extLst>
              <a:ext uri="{FF2B5EF4-FFF2-40B4-BE49-F238E27FC236}">
                <a16:creationId xmlns:a16="http://schemas.microsoft.com/office/drawing/2014/main" id="{4BDBA62A-FFB9-4EAA-A845-F9E7FBE1656D}"/>
              </a:ext>
            </a:extLst>
          </p:cNvPr>
          <p:cNvGrpSpPr/>
          <p:nvPr userDrawn="1"/>
        </p:nvGrpSpPr>
        <p:grpSpPr>
          <a:xfrm>
            <a:off x="850796" y="1991644"/>
            <a:ext cx="2126862" cy="3673670"/>
            <a:chOff x="1438761" y="2033015"/>
            <a:chExt cx="1980000" cy="3420000"/>
          </a:xfrm>
        </p:grpSpPr>
        <p:sp>
          <p:nvSpPr>
            <p:cNvPr id="3" name="Rounded Rectangle 58">
              <a:extLst>
                <a:ext uri="{FF2B5EF4-FFF2-40B4-BE49-F238E27FC236}">
                  <a16:creationId xmlns:a16="http://schemas.microsoft.com/office/drawing/2014/main" id="{501CB877-1AC6-424C-B3BA-D6ABFC26E32B}"/>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a:extLst>
                <a:ext uri="{FF2B5EF4-FFF2-40B4-BE49-F238E27FC236}">
                  <a16:creationId xmlns:a16="http://schemas.microsoft.com/office/drawing/2014/main" id="{0C2BE5BA-7167-4D0A-A2D3-B5A7EBB251A0}"/>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a:extLst>
                <a:ext uri="{FF2B5EF4-FFF2-40B4-BE49-F238E27FC236}">
                  <a16:creationId xmlns:a16="http://schemas.microsoft.com/office/drawing/2014/main" id="{DEE94761-F08C-411E-92F5-94A4A9F63953}"/>
                </a:ext>
              </a:extLst>
            </p:cNvPr>
            <p:cNvGrpSpPr/>
            <p:nvPr userDrawn="1"/>
          </p:nvGrpSpPr>
          <p:grpSpPr>
            <a:xfrm>
              <a:off x="2332851" y="5138854"/>
              <a:ext cx="191820" cy="211002"/>
              <a:chOff x="2453209" y="5151638"/>
              <a:chExt cx="191820" cy="211002"/>
            </a:xfrm>
          </p:grpSpPr>
          <p:sp>
            <p:nvSpPr>
              <p:cNvPr id="6" name="Oval 61">
                <a:extLst>
                  <a:ext uri="{FF2B5EF4-FFF2-40B4-BE49-F238E27FC236}">
                    <a16:creationId xmlns:a16="http://schemas.microsoft.com/office/drawing/2014/main" id="{4AFCDA50-2E11-42B5-B780-32DE53F40798}"/>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a:extLst>
                  <a:ext uri="{FF2B5EF4-FFF2-40B4-BE49-F238E27FC236}">
                    <a16:creationId xmlns:a16="http://schemas.microsoft.com/office/drawing/2014/main" id="{BBF714BD-7EA8-4CDD-96C3-883EA2DD0D6C}"/>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a:extLst>
              <a:ext uri="{FF2B5EF4-FFF2-40B4-BE49-F238E27FC236}">
                <a16:creationId xmlns:a16="http://schemas.microsoft.com/office/drawing/2014/main" id="{32032593-70A5-4ED1-86D3-FEE66C4BEB96}"/>
              </a:ext>
            </a:extLst>
          </p:cNvPr>
          <p:cNvGrpSpPr/>
          <p:nvPr userDrawn="1"/>
        </p:nvGrpSpPr>
        <p:grpSpPr>
          <a:xfrm>
            <a:off x="3428276" y="1957776"/>
            <a:ext cx="2126862" cy="3673670"/>
            <a:chOff x="1438761" y="2033015"/>
            <a:chExt cx="1980000" cy="3420000"/>
          </a:xfrm>
        </p:grpSpPr>
        <p:sp>
          <p:nvSpPr>
            <p:cNvPr id="9" name="Rounded Rectangle 52">
              <a:extLst>
                <a:ext uri="{FF2B5EF4-FFF2-40B4-BE49-F238E27FC236}">
                  <a16:creationId xmlns:a16="http://schemas.microsoft.com/office/drawing/2014/main" id="{E3B77530-799D-492E-8338-01D56FC3BD56}"/>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a:extLst>
                <a:ext uri="{FF2B5EF4-FFF2-40B4-BE49-F238E27FC236}">
                  <a16:creationId xmlns:a16="http://schemas.microsoft.com/office/drawing/2014/main" id="{68998195-F1B1-45FE-ABA1-91E09AA9722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a:extLst>
                <a:ext uri="{FF2B5EF4-FFF2-40B4-BE49-F238E27FC236}">
                  <a16:creationId xmlns:a16="http://schemas.microsoft.com/office/drawing/2014/main" id="{F93E3408-54D7-4DC3-8B96-960AECE6A448}"/>
                </a:ext>
              </a:extLst>
            </p:cNvPr>
            <p:cNvGrpSpPr/>
            <p:nvPr userDrawn="1"/>
          </p:nvGrpSpPr>
          <p:grpSpPr>
            <a:xfrm>
              <a:off x="2332851" y="5138854"/>
              <a:ext cx="191820" cy="211002"/>
              <a:chOff x="2453209" y="5151638"/>
              <a:chExt cx="191820" cy="211002"/>
            </a:xfrm>
          </p:grpSpPr>
          <p:sp>
            <p:nvSpPr>
              <p:cNvPr id="12" name="Oval 55">
                <a:extLst>
                  <a:ext uri="{FF2B5EF4-FFF2-40B4-BE49-F238E27FC236}">
                    <a16:creationId xmlns:a16="http://schemas.microsoft.com/office/drawing/2014/main" id="{F9BAFA1E-AE64-4351-B7F7-0D40065FD222}"/>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a:extLst>
                  <a:ext uri="{FF2B5EF4-FFF2-40B4-BE49-F238E27FC236}">
                    <a16:creationId xmlns:a16="http://schemas.microsoft.com/office/drawing/2014/main" id="{4ECD5656-3255-49C7-9627-AEFD2E735DC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a:extLst>
              <a:ext uri="{FF2B5EF4-FFF2-40B4-BE49-F238E27FC236}">
                <a16:creationId xmlns:a16="http://schemas.microsoft.com/office/drawing/2014/main" id="{E38E2520-FC64-4AE0-A8E6-D22504244896}"/>
              </a:ext>
            </a:extLst>
          </p:cNvPr>
          <p:cNvSpPr>
            <a:spLocks noGrp="1"/>
          </p:cNvSpPr>
          <p:nvPr>
            <p:ph type="pic" sz="quarter" idx="11" hasCustomPrompt="1"/>
          </p:nvPr>
        </p:nvSpPr>
        <p:spPr>
          <a:xfrm>
            <a:off x="4356027"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a:extLst>
              <a:ext uri="{FF2B5EF4-FFF2-40B4-BE49-F238E27FC236}">
                <a16:creationId xmlns:a16="http://schemas.microsoft.com/office/drawing/2014/main" id="{53F7F2A9-FB3A-469D-A025-F0EF53225AC0}"/>
              </a:ext>
            </a:extLst>
          </p:cNvPr>
          <p:cNvSpPr>
            <a:spLocks noGrp="1"/>
          </p:cNvSpPr>
          <p:nvPr>
            <p:ph type="pic" sz="quarter" idx="12" hasCustomPrompt="1"/>
          </p:nvPr>
        </p:nvSpPr>
        <p:spPr>
          <a:xfrm>
            <a:off x="1002845" y="2290033"/>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a:extLst>
              <a:ext uri="{FF2B5EF4-FFF2-40B4-BE49-F238E27FC236}">
                <a16:creationId xmlns:a16="http://schemas.microsoft.com/office/drawing/2014/main" id="{CE0A9AE1-D462-4ABF-9729-E8E271CD12A0}"/>
              </a:ext>
            </a:extLst>
          </p:cNvPr>
          <p:cNvGrpSpPr/>
          <p:nvPr userDrawn="1"/>
        </p:nvGrpSpPr>
        <p:grpSpPr>
          <a:xfrm>
            <a:off x="2077784" y="1819949"/>
            <a:ext cx="2304289" cy="3980137"/>
            <a:chOff x="1438761" y="2033015"/>
            <a:chExt cx="1980000" cy="3420000"/>
          </a:xfrm>
        </p:grpSpPr>
        <p:sp>
          <p:nvSpPr>
            <p:cNvPr id="17" name="Rounded Rectangle 41">
              <a:extLst>
                <a:ext uri="{FF2B5EF4-FFF2-40B4-BE49-F238E27FC236}">
                  <a16:creationId xmlns:a16="http://schemas.microsoft.com/office/drawing/2014/main" id="{FECFE306-FB02-4369-B9F4-F163D0F1DA39}"/>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a16="http://schemas.microsoft.com/office/drawing/2014/main" id="{60177CAD-2350-4B3F-A424-4E8BEF4DEFB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a16="http://schemas.microsoft.com/office/drawing/2014/main" id="{DE285963-536D-4D67-BDAD-A913A1868D4D}"/>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a16="http://schemas.microsoft.com/office/drawing/2014/main" id="{B63BD6C0-18F6-4761-9CE9-FCC79EFA9A05}"/>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a16="http://schemas.microsoft.com/office/drawing/2014/main" id="{EFAA093E-94D8-4FBC-8C9E-FB5F9E39F6B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a:extLst>
              <a:ext uri="{FF2B5EF4-FFF2-40B4-BE49-F238E27FC236}">
                <a16:creationId xmlns:a16="http://schemas.microsoft.com/office/drawing/2014/main" id="{1D6A7D47-511A-445A-9ED2-C0B31C62F7F1}"/>
              </a:ext>
            </a:extLst>
          </p:cNvPr>
          <p:cNvSpPr>
            <a:spLocks noGrp="1"/>
          </p:cNvSpPr>
          <p:nvPr>
            <p:ph type="pic" sz="quarter" idx="10" hasCustomPrompt="1"/>
          </p:nvPr>
        </p:nvSpPr>
        <p:spPr>
          <a:xfrm>
            <a:off x="2217448"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a:extLst>
              <a:ext uri="{FF2B5EF4-FFF2-40B4-BE49-F238E27FC236}">
                <a16:creationId xmlns:a16="http://schemas.microsoft.com/office/drawing/2014/main" id="{B6267096-FAB5-45A6-A9F7-99EC8A46D0C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5450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6974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fr-FR"/>
              <a:t>Modifiez le style du titre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0578ACC-22D6-47C1-A373-4FD133E34F3C}" type="datetimeFigureOut">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7683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4651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fr-FR"/>
              <a:t>Modifiez le style du titre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0322" y="3030008"/>
            <a:ext cx="4698355" cy="290617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594123" y="3030008"/>
            <a:ext cx="4700059" cy="290617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10/18/2021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58940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7580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10/18/2021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266157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31444B-B92B-4E27-8C94-BB93EAF5CB18}"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955081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fr-FR"/>
              <a:t>Modifiez le style du titre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63EFA5E-FA76-400D-B3DC-F0BA90E6D107}" type="datetimeFigureOut">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41540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10/18/2021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74026388"/>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image" Target="../media/image2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hyperlink" Target="https://fr.wikipedia.org/wiki/ECMAScript" TargetMode="External"/><Relationship Id="rId4" Type="http://schemas.openxmlformats.org/officeDocument/2006/relationships/hyperlink" Target="https://fr.wikipedia.org/wiki/Brendan_Eic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10.gif"/><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hyperlink" Target="https://www.creativebloq.com/web-design/examples-of-javascript-1233964/2"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F9DA44-61BB-4256-BD49-3E47D53461A0}"/>
              </a:ext>
            </a:extLst>
          </p:cNvPr>
          <p:cNvSpPr>
            <a:spLocks noGrp="1"/>
          </p:cNvSpPr>
          <p:nvPr>
            <p:ph type="ctrTitle"/>
          </p:nvPr>
        </p:nvSpPr>
        <p:spPr>
          <a:xfrm>
            <a:off x="9946256" y="2742465"/>
            <a:ext cx="1371233" cy="1373070"/>
          </a:xfrm>
        </p:spPr>
        <p:txBody>
          <a:bodyPr>
            <a:normAutofit/>
          </a:bodyPr>
          <a:lstStyle/>
          <a:p>
            <a:r>
              <a:rPr lang="fr-FR" sz="8800" dirty="0">
                <a:latin typeface="Bahnschrift SemiCondensed" panose="020B0502040204020203" pitchFamily="34" charset="0"/>
              </a:rPr>
              <a:t>JS</a:t>
            </a:r>
            <a:endParaRPr lang="fr-FR" sz="4400" dirty="0">
              <a:latin typeface="Bahnschrift SemiCondensed" panose="020B0502040204020203" pitchFamily="34" charset="0"/>
            </a:endParaRPr>
          </a:p>
        </p:txBody>
      </p:sp>
      <p:sp>
        <p:nvSpPr>
          <p:cNvPr id="3" name="Sous-titre 2">
            <a:extLst>
              <a:ext uri="{FF2B5EF4-FFF2-40B4-BE49-F238E27FC236}">
                <a16:creationId xmlns:a16="http://schemas.microsoft.com/office/drawing/2014/main" id="{0F71E611-D7BE-4539-95C9-C035A5AAB056}"/>
              </a:ext>
            </a:extLst>
          </p:cNvPr>
          <p:cNvSpPr>
            <a:spLocks noGrp="1"/>
          </p:cNvSpPr>
          <p:nvPr>
            <p:ph type="subTitle" idx="1"/>
          </p:nvPr>
        </p:nvSpPr>
        <p:spPr/>
        <p:txBody>
          <a:bodyPr/>
          <a:lstStyle/>
          <a:p>
            <a:endParaRPr lang="fr-FR" dirty="0"/>
          </a:p>
        </p:txBody>
      </p:sp>
      <p:sp>
        <p:nvSpPr>
          <p:cNvPr id="4" name="ZoneTexte 3">
            <a:extLst>
              <a:ext uri="{FF2B5EF4-FFF2-40B4-BE49-F238E27FC236}">
                <a16:creationId xmlns:a16="http://schemas.microsoft.com/office/drawing/2014/main" id="{83C42F12-3950-4C36-9FF2-D81F545A38AA}"/>
              </a:ext>
            </a:extLst>
          </p:cNvPr>
          <p:cNvSpPr txBox="1"/>
          <p:nvPr/>
        </p:nvSpPr>
        <p:spPr>
          <a:xfrm>
            <a:off x="680322" y="3105834"/>
            <a:ext cx="5596404" cy="646331"/>
          </a:xfrm>
          <a:prstGeom prst="rect">
            <a:avLst/>
          </a:prstGeom>
          <a:noFill/>
        </p:spPr>
        <p:txBody>
          <a:bodyPr wrap="none" rtlCol="0">
            <a:spAutoFit/>
          </a:bodyPr>
          <a:lstStyle/>
          <a:p>
            <a:r>
              <a:rPr lang="fr-FR" sz="3600" dirty="0"/>
              <a:t>Introduction au Javascript</a:t>
            </a:r>
          </a:p>
        </p:txBody>
      </p:sp>
    </p:spTree>
    <p:extLst>
      <p:ext uri="{BB962C8B-B14F-4D97-AF65-F5344CB8AC3E}">
        <p14:creationId xmlns:p14="http://schemas.microsoft.com/office/powerpoint/2010/main" val="1315452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9994E7-92E9-4A05-BA6B-8BF03EC5676F}"/>
              </a:ext>
            </a:extLst>
          </p:cNvPr>
          <p:cNvSpPr>
            <a:spLocks noGrp="1"/>
          </p:cNvSpPr>
          <p:nvPr>
            <p:ph type="title"/>
          </p:nvPr>
        </p:nvSpPr>
        <p:spPr/>
        <p:txBody>
          <a:bodyPr/>
          <a:lstStyle/>
          <a:p>
            <a:r>
              <a:rPr lang="fr-FR" dirty="0"/>
              <a:t>Plan de cours</a:t>
            </a:r>
          </a:p>
        </p:txBody>
      </p:sp>
      <p:sp>
        <p:nvSpPr>
          <p:cNvPr id="3" name="ZoneTexte 2">
            <a:extLst>
              <a:ext uri="{FF2B5EF4-FFF2-40B4-BE49-F238E27FC236}">
                <a16:creationId xmlns:a16="http://schemas.microsoft.com/office/drawing/2014/main" id="{64A8B3B5-E04E-4FB6-B799-C62B5A1A8C49}"/>
              </a:ext>
            </a:extLst>
          </p:cNvPr>
          <p:cNvSpPr txBox="1"/>
          <p:nvPr/>
        </p:nvSpPr>
        <p:spPr>
          <a:xfrm>
            <a:off x="10804124" y="575836"/>
            <a:ext cx="1266693" cy="1446550"/>
          </a:xfrm>
          <a:prstGeom prst="rect">
            <a:avLst/>
          </a:prstGeom>
          <a:noFill/>
        </p:spPr>
        <p:txBody>
          <a:bodyPr wrap="none" rtlCol="0">
            <a:spAutoFit/>
          </a:bodyPr>
          <a:lstStyle/>
          <a:p>
            <a:r>
              <a:rPr lang="fr-FR" sz="8800" dirty="0"/>
              <a:t>JS</a:t>
            </a:r>
          </a:p>
        </p:txBody>
      </p:sp>
      <p:sp>
        <p:nvSpPr>
          <p:cNvPr id="4" name="ZoneTexte 3">
            <a:extLst>
              <a:ext uri="{FF2B5EF4-FFF2-40B4-BE49-F238E27FC236}">
                <a16:creationId xmlns:a16="http://schemas.microsoft.com/office/drawing/2014/main" id="{06188336-2B2B-4843-8BD2-B8C14D7EBDF3}"/>
              </a:ext>
            </a:extLst>
          </p:cNvPr>
          <p:cNvSpPr txBox="1"/>
          <p:nvPr/>
        </p:nvSpPr>
        <p:spPr>
          <a:xfrm>
            <a:off x="1925515" y="2409092"/>
            <a:ext cx="2557110" cy="369332"/>
          </a:xfrm>
          <a:prstGeom prst="rect">
            <a:avLst/>
          </a:prstGeom>
          <a:noFill/>
        </p:spPr>
        <p:txBody>
          <a:bodyPr wrap="none" rtlCol="0">
            <a:spAutoFit/>
          </a:bodyPr>
          <a:lstStyle/>
          <a:p>
            <a:r>
              <a:rPr lang="fr-FR" sz="1800" b="0" i="0" u="none" strike="noStrike" baseline="0" dirty="0">
                <a:latin typeface="ArialMT"/>
              </a:rPr>
              <a:t>Chargement Javascript</a:t>
            </a:r>
            <a:endParaRPr lang="fr-FR" dirty="0"/>
          </a:p>
        </p:txBody>
      </p:sp>
      <p:sp>
        <p:nvSpPr>
          <p:cNvPr id="5" name="ZoneTexte 4">
            <a:extLst>
              <a:ext uri="{FF2B5EF4-FFF2-40B4-BE49-F238E27FC236}">
                <a16:creationId xmlns:a16="http://schemas.microsoft.com/office/drawing/2014/main" id="{5EFF6228-C6A3-4D10-8EF8-5B33CB9DEA11}"/>
              </a:ext>
            </a:extLst>
          </p:cNvPr>
          <p:cNvSpPr txBox="1"/>
          <p:nvPr/>
        </p:nvSpPr>
        <p:spPr>
          <a:xfrm>
            <a:off x="1925515" y="2919045"/>
            <a:ext cx="3339376" cy="369332"/>
          </a:xfrm>
          <a:prstGeom prst="rect">
            <a:avLst/>
          </a:prstGeom>
          <a:noFill/>
        </p:spPr>
        <p:txBody>
          <a:bodyPr wrap="none" rtlCol="0">
            <a:spAutoFit/>
          </a:bodyPr>
          <a:lstStyle/>
          <a:p>
            <a:r>
              <a:rPr lang="fr-FR" sz="1800" b="0" i="0" u="none" strike="noStrike" baseline="0" dirty="0">
                <a:latin typeface="ArialMT"/>
              </a:rPr>
              <a:t>Les variables et les constantes</a:t>
            </a:r>
            <a:endParaRPr lang="fr-FR" dirty="0"/>
          </a:p>
        </p:txBody>
      </p:sp>
      <p:sp>
        <p:nvSpPr>
          <p:cNvPr id="6" name="ZoneTexte 5">
            <a:extLst>
              <a:ext uri="{FF2B5EF4-FFF2-40B4-BE49-F238E27FC236}">
                <a16:creationId xmlns:a16="http://schemas.microsoft.com/office/drawing/2014/main" id="{A7E9AF78-9DBF-4507-ADEE-D40E5018D97A}"/>
              </a:ext>
            </a:extLst>
          </p:cNvPr>
          <p:cNvSpPr txBox="1"/>
          <p:nvPr/>
        </p:nvSpPr>
        <p:spPr>
          <a:xfrm>
            <a:off x="1925515" y="3428998"/>
            <a:ext cx="1492716" cy="369332"/>
          </a:xfrm>
          <a:prstGeom prst="rect">
            <a:avLst/>
          </a:prstGeom>
          <a:noFill/>
        </p:spPr>
        <p:txBody>
          <a:bodyPr wrap="none" rtlCol="0">
            <a:spAutoFit/>
          </a:bodyPr>
          <a:lstStyle/>
          <a:p>
            <a:r>
              <a:rPr lang="fr-FR" sz="1800" b="0" i="0" u="none" strike="noStrike" baseline="0" dirty="0">
                <a:latin typeface="ArialMT"/>
              </a:rPr>
              <a:t>Les tableaux</a:t>
            </a:r>
            <a:endParaRPr lang="fr-FR" dirty="0"/>
          </a:p>
        </p:txBody>
      </p:sp>
      <p:sp>
        <p:nvSpPr>
          <p:cNvPr id="7" name="ZoneTexte 6">
            <a:extLst>
              <a:ext uri="{FF2B5EF4-FFF2-40B4-BE49-F238E27FC236}">
                <a16:creationId xmlns:a16="http://schemas.microsoft.com/office/drawing/2014/main" id="{19232ABD-55DB-45C8-9858-0EAEF6017650}"/>
              </a:ext>
            </a:extLst>
          </p:cNvPr>
          <p:cNvSpPr txBox="1"/>
          <p:nvPr/>
        </p:nvSpPr>
        <p:spPr>
          <a:xfrm>
            <a:off x="1925515" y="3938951"/>
            <a:ext cx="1941557" cy="369332"/>
          </a:xfrm>
          <a:prstGeom prst="rect">
            <a:avLst/>
          </a:prstGeom>
          <a:noFill/>
        </p:spPr>
        <p:txBody>
          <a:bodyPr wrap="none" rtlCol="0">
            <a:spAutoFit/>
          </a:bodyPr>
          <a:lstStyle/>
          <a:p>
            <a:r>
              <a:rPr lang="fr-FR" sz="1800" b="0" i="0" u="none" strike="noStrike" baseline="0" dirty="0">
                <a:latin typeface="ArialMT"/>
              </a:rPr>
              <a:t>La concaténation</a:t>
            </a:r>
            <a:endParaRPr lang="fr-FR" dirty="0"/>
          </a:p>
        </p:txBody>
      </p:sp>
      <p:sp>
        <p:nvSpPr>
          <p:cNvPr id="8" name="ZoneTexte 7">
            <a:extLst>
              <a:ext uri="{FF2B5EF4-FFF2-40B4-BE49-F238E27FC236}">
                <a16:creationId xmlns:a16="http://schemas.microsoft.com/office/drawing/2014/main" id="{5E4A597B-48BE-4A7F-8E29-E1283E07E97D}"/>
              </a:ext>
            </a:extLst>
          </p:cNvPr>
          <p:cNvSpPr txBox="1"/>
          <p:nvPr/>
        </p:nvSpPr>
        <p:spPr>
          <a:xfrm>
            <a:off x="1925515" y="4448904"/>
            <a:ext cx="1659429" cy="369332"/>
          </a:xfrm>
          <a:prstGeom prst="rect">
            <a:avLst/>
          </a:prstGeom>
          <a:noFill/>
        </p:spPr>
        <p:txBody>
          <a:bodyPr wrap="none" rtlCol="0">
            <a:spAutoFit/>
          </a:bodyPr>
          <a:lstStyle/>
          <a:p>
            <a:r>
              <a:rPr lang="fr-FR" sz="1800" b="0" i="0" u="none" strike="noStrike" baseline="0" dirty="0">
                <a:latin typeface="ArialMT"/>
              </a:rPr>
              <a:t>Les conditions</a:t>
            </a:r>
            <a:endParaRPr lang="fr-FR" dirty="0"/>
          </a:p>
        </p:txBody>
      </p:sp>
      <p:sp>
        <p:nvSpPr>
          <p:cNvPr id="9" name="ZoneTexte 8">
            <a:extLst>
              <a:ext uri="{FF2B5EF4-FFF2-40B4-BE49-F238E27FC236}">
                <a16:creationId xmlns:a16="http://schemas.microsoft.com/office/drawing/2014/main" id="{53F92A22-53B2-495E-BAC4-69C425B458C3}"/>
              </a:ext>
            </a:extLst>
          </p:cNvPr>
          <p:cNvSpPr txBox="1"/>
          <p:nvPr/>
        </p:nvSpPr>
        <p:spPr>
          <a:xfrm>
            <a:off x="1925515" y="4958857"/>
            <a:ext cx="1369286" cy="369332"/>
          </a:xfrm>
          <a:prstGeom prst="rect">
            <a:avLst/>
          </a:prstGeom>
          <a:noFill/>
        </p:spPr>
        <p:txBody>
          <a:bodyPr wrap="none" rtlCol="0">
            <a:spAutoFit/>
          </a:bodyPr>
          <a:lstStyle/>
          <a:p>
            <a:r>
              <a:rPr lang="fr-FR" dirty="0"/>
              <a:t>Les boucles</a:t>
            </a:r>
          </a:p>
        </p:txBody>
      </p:sp>
      <p:sp>
        <p:nvSpPr>
          <p:cNvPr id="10" name="ZoneTexte 9">
            <a:extLst>
              <a:ext uri="{FF2B5EF4-FFF2-40B4-BE49-F238E27FC236}">
                <a16:creationId xmlns:a16="http://schemas.microsoft.com/office/drawing/2014/main" id="{9A43A5B8-1C3C-4B71-B226-0195C1997284}"/>
              </a:ext>
            </a:extLst>
          </p:cNvPr>
          <p:cNvSpPr txBox="1"/>
          <p:nvPr/>
        </p:nvSpPr>
        <p:spPr>
          <a:xfrm>
            <a:off x="1925515" y="5471697"/>
            <a:ext cx="1539204" cy="369332"/>
          </a:xfrm>
          <a:prstGeom prst="rect">
            <a:avLst/>
          </a:prstGeom>
          <a:noFill/>
        </p:spPr>
        <p:txBody>
          <a:bodyPr wrap="none" rtlCol="0">
            <a:spAutoFit/>
          </a:bodyPr>
          <a:lstStyle/>
          <a:p>
            <a:r>
              <a:rPr lang="fr-FR" dirty="0"/>
              <a:t>Les fonctions</a:t>
            </a:r>
          </a:p>
        </p:txBody>
      </p:sp>
      <p:sp>
        <p:nvSpPr>
          <p:cNvPr id="11" name="ZoneTexte 10">
            <a:extLst>
              <a:ext uri="{FF2B5EF4-FFF2-40B4-BE49-F238E27FC236}">
                <a16:creationId xmlns:a16="http://schemas.microsoft.com/office/drawing/2014/main" id="{DF62B2A5-1BF6-4B6B-A28E-6AB5E6DDA2F3}"/>
              </a:ext>
            </a:extLst>
          </p:cNvPr>
          <p:cNvSpPr txBox="1"/>
          <p:nvPr/>
        </p:nvSpPr>
        <p:spPr>
          <a:xfrm>
            <a:off x="1929804" y="5981650"/>
            <a:ext cx="3023585" cy="369332"/>
          </a:xfrm>
          <a:prstGeom prst="rect">
            <a:avLst/>
          </a:prstGeom>
          <a:noFill/>
        </p:spPr>
        <p:txBody>
          <a:bodyPr wrap="none" rtlCol="0">
            <a:spAutoFit/>
          </a:bodyPr>
          <a:lstStyle/>
          <a:p>
            <a:r>
              <a:rPr lang="fr-FR" dirty="0"/>
              <a:t>Manipulation et Evènement</a:t>
            </a:r>
          </a:p>
        </p:txBody>
      </p:sp>
      <p:pic>
        <p:nvPicPr>
          <p:cNvPr id="1030" name="Picture 6" descr="Jeu GIF | Gfycat">
            <a:extLst>
              <a:ext uri="{FF2B5EF4-FFF2-40B4-BE49-F238E27FC236}">
                <a16:creationId xmlns:a16="http://schemas.microsoft.com/office/drawing/2014/main" id="{AB4D2775-3EBE-41EB-BBCC-4CAC8FCA1FA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12083" y="4618155"/>
            <a:ext cx="2836247" cy="18908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ebsite Scrolling Animation - GIF by Paarth Desai on Dribbble">
            <a:extLst>
              <a:ext uri="{FF2B5EF4-FFF2-40B4-BE49-F238E27FC236}">
                <a16:creationId xmlns:a16="http://schemas.microsoft.com/office/drawing/2014/main" id="{5B27116F-AF9F-44D3-90AA-A991F926C2F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68553" y="4618155"/>
            <a:ext cx="2727141" cy="18908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ssentials Web Carousel by Ramiro on Dribbble">
            <a:extLst>
              <a:ext uri="{FF2B5EF4-FFF2-40B4-BE49-F238E27FC236}">
                <a16:creationId xmlns:a16="http://schemas.microsoft.com/office/drawing/2014/main" id="{15A33980-A000-4F08-B275-8FF62F6F603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317370" y="2451752"/>
            <a:ext cx="2836245" cy="20845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mulaires web - Knowledge Base">
            <a:extLst>
              <a:ext uri="{FF2B5EF4-FFF2-40B4-BE49-F238E27FC236}">
                <a16:creationId xmlns:a16="http://schemas.microsoft.com/office/drawing/2014/main" id="{B69B17BA-B75B-493D-A28B-51D08E2C102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268553" y="2451752"/>
            <a:ext cx="2732256" cy="2084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0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31237 0.00092 L 1.25E-6 -4.81481E-6 " pathEditMode="relative" rAng="0" ptsTypes="AA">
                                      <p:cBhvr>
                                        <p:cTn id="6" dur="2000" fill="hold"/>
                                        <p:tgtEl>
                                          <p:spTgt spid="2"/>
                                        </p:tgtEl>
                                        <p:attrNameLst>
                                          <p:attrName>ppt_x</p:attrName>
                                          <p:attrName>ppt_y</p:attrName>
                                        </p:attrNameLst>
                                      </p:cBhvr>
                                      <p:rCtr x="15573" y="23"/>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42"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childTnLst>
                          </p:cTn>
                        </p:par>
                        <p:par>
                          <p:cTn id="56" fill="hold">
                            <p:stCondLst>
                              <p:cond delay="8000"/>
                            </p:stCondLst>
                            <p:childTnLst>
                              <p:par>
                                <p:cTn id="57" presetID="10" presetClass="entr" presetSubtype="0" fill="hold" nodeType="afterEffect">
                                  <p:stCondLst>
                                    <p:cond delay="0"/>
                                  </p:stCondLst>
                                  <p:childTnLst>
                                    <p:set>
                                      <p:cBhvr>
                                        <p:cTn id="58" dur="1" fill="hold">
                                          <p:stCondLst>
                                            <p:cond delay="0"/>
                                          </p:stCondLst>
                                        </p:cTn>
                                        <p:tgtEl>
                                          <p:spTgt spid="1034"/>
                                        </p:tgtEl>
                                        <p:attrNameLst>
                                          <p:attrName>style.visibility</p:attrName>
                                        </p:attrNameLst>
                                      </p:cBhvr>
                                      <p:to>
                                        <p:strVal val="visible"/>
                                      </p:to>
                                    </p:set>
                                    <p:animEffect transition="in" filter="fade">
                                      <p:cBhvr>
                                        <p:cTn id="59" dur="500"/>
                                        <p:tgtEl>
                                          <p:spTgt spid="1034"/>
                                        </p:tgtEl>
                                      </p:cBhvr>
                                    </p:animEffect>
                                  </p:childTnLst>
                                </p:cTn>
                              </p:par>
                            </p:childTnLst>
                          </p:cTn>
                        </p:par>
                        <p:par>
                          <p:cTn id="60" fill="hold">
                            <p:stCondLst>
                              <p:cond delay="8500"/>
                            </p:stCondLst>
                            <p:childTnLst>
                              <p:par>
                                <p:cTn id="61" presetID="10" presetClass="entr" presetSubtype="0" fill="hold" nodeType="afterEffect">
                                  <p:stCondLst>
                                    <p:cond delay="0"/>
                                  </p:stCondLst>
                                  <p:childTnLst>
                                    <p:set>
                                      <p:cBhvr>
                                        <p:cTn id="62" dur="1" fill="hold">
                                          <p:stCondLst>
                                            <p:cond delay="0"/>
                                          </p:stCondLst>
                                        </p:cTn>
                                        <p:tgtEl>
                                          <p:spTgt spid="1036"/>
                                        </p:tgtEl>
                                        <p:attrNameLst>
                                          <p:attrName>style.visibility</p:attrName>
                                        </p:attrNameLst>
                                      </p:cBhvr>
                                      <p:to>
                                        <p:strVal val="visible"/>
                                      </p:to>
                                    </p:set>
                                    <p:animEffect transition="in" filter="fade">
                                      <p:cBhvr>
                                        <p:cTn id="63" dur="500"/>
                                        <p:tgtEl>
                                          <p:spTgt spid="1036"/>
                                        </p:tgtEl>
                                      </p:cBhvr>
                                    </p:animEffect>
                                  </p:childTnLst>
                                </p:cTn>
                              </p:par>
                            </p:childTnLst>
                          </p:cTn>
                        </p:par>
                        <p:par>
                          <p:cTn id="64" fill="hold">
                            <p:stCondLst>
                              <p:cond delay="9000"/>
                            </p:stCondLst>
                            <p:childTnLst>
                              <p:par>
                                <p:cTn id="65" presetID="10" presetClass="entr" presetSubtype="0" fill="hold" nodeType="afterEffect">
                                  <p:stCondLst>
                                    <p:cond delay="0"/>
                                  </p:stCondLst>
                                  <p:childTnLst>
                                    <p:set>
                                      <p:cBhvr>
                                        <p:cTn id="66" dur="1" fill="hold">
                                          <p:stCondLst>
                                            <p:cond delay="0"/>
                                          </p:stCondLst>
                                        </p:cTn>
                                        <p:tgtEl>
                                          <p:spTgt spid="1030"/>
                                        </p:tgtEl>
                                        <p:attrNameLst>
                                          <p:attrName>style.visibility</p:attrName>
                                        </p:attrNameLst>
                                      </p:cBhvr>
                                      <p:to>
                                        <p:strVal val="visible"/>
                                      </p:to>
                                    </p:set>
                                    <p:animEffect transition="in" filter="fade">
                                      <p:cBhvr>
                                        <p:cTn id="67" dur="500"/>
                                        <p:tgtEl>
                                          <p:spTgt spid="1030"/>
                                        </p:tgtEl>
                                      </p:cBhvr>
                                    </p:animEffect>
                                  </p:childTnLst>
                                </p:cTn>
                              </p:par>
                            </p:childTnLst>
                          </p:cTn>
                        </p:par>
                        <p:par>
                          <p:cTn id="68" fill="hold">
                            <p:stCondLst>
                              <p:cond delay="9500"/>
                            </p:stCondLst>
                            <p:childTnLst>
                              <p:par>
                                <p:cTn id="69" presetID="10" presetClass="entr" presetSubtype="0" fill="hold" nodeType="afterEffect">
                                  <p:stCondLst>
                                    <p:cond delay="0"/>
                                  </p:stCondLst>
                                  <p:childTnLst>
                                    <p:set>
                                      <p:cBhvr>
                                        <p:cTn id="70" dur="1" fill="hold">
                                          <p:stCondLst>
                                            <p:cond delay="0"/>
                                          </p:stCondLst>
                                        </p:cTn>
                                        <p:tgtEl>
                                          <p:spTgt spid="1032"/>
                                        </p:tgtEl>
                                        <p:attrNameLst>
                                          <p:attrName>style.visibility</p:attrName>
                                        </p:attrNameLst>
                                      </p:cBhvr>
                                      <p:to>
                                        <p:strVal val="visible"/>
                                      </p:to>
                                    </p:set>
                                    <p:animEffect transition="in" filter="fade">
                                      <p:cBhvr>
                                        <p:cTn id="7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D2427E8-3CB6-4779-891C-735BB373CD81}"/>
              </a:ext>
            </a:extLst>
          </p:cNvPr>
          <p:cNvSpPr txBox="1"/>
          <p:nvPr/>
        </p:nvSpPr>
        <p:spPr>
          <a:xfrm>
            <a:off x="2674230" y="2905789"/>
            <a:ext cx="6843540" cy="1200329"/>
          </a:xfrm>
          <a:prstGeom prst="rect">
            <a:avLst/>
          </a:prstGeom>
          <a:noFill/>
        </p:spPr>
        <p:txBody>
          <a:bodyPr wrap="none" rtlCol="0">
            <a:spAutoFit/>
          </a:bodyPr>
          <a:lstStyle/>
          <a:p>
            <a:pPr algn="ctr"/>
            <a:r>
              <a:rPr lang="fr-FR" sz="2400" b="0" i="0" u="none" strike="noStrike" baseline="0" dirty="0">
                <a:latin typeface="ArialMT"/>
              </a:rPr>
              <a:t>c’est la meilleure voie.</a:t>
            </a:r>
          </a:p>
          <a:p>
            <a:pPr algn="ctr"/>
            <a:r>
              <a:rPr lang="fr-FR" sz="2400" b="0" i="0" u="none" strike="noStrike" baseline="0" dirty="0">
                <a:latin typeface="ArialMT"/>
              </a:rPr>
              <a:t>Si vous n’êtes pas inspiré(e), </a:t>
            </a:r>
          </a:p>
          <a:p>
            <a:pPr algn="ctr"/>
            <a:r>
              <a:rPr lang="fr-FR" sz="2400" b="0" i="0" u="none" strike="noStrike" baseline="0" dirty="0">
                <a:latin typeface="ArialMT"/>
              </a:rPr>
              <a:t>pratiquez avec des exemples trouvés sur le web.</a:t>
            </a:r>
            <a:endParaRPr lang="fr-FR" sz="2400" dirty="0"/>
          </a:p>
        </p:txBody>
      </p:sp>
      <p:sp>
        <p:nvSpPr>
          <p:cNvPr id="3" name="ZoneTexte 2">
            <a:extLst>
              <a:ext uri="{FF2B5EF4-FFF2-40B4-BE49-F238E27FC236}">
                <a16:creationId xmlns:a16="http://schemas.microsoft.com/office/drawing/2014/main" id="{9A490FD1-5959-4C42-A174-8C393817DC1F}"/>
              </a:ext>
            </a:extLst>
          </p:cNvPr>
          <p:cNvSpPr txBox="1"/>
          <p:nvPr/>
        </p:nvSpPr>
        <p:spPr>
          <a:xfrm>
            <a:off x="3855706" y="922679"/>
            <a:ext cx="4480586" cy="923330"/>
          </a:xfrm>
          <a:prstGeom prst="rect">
            <a:avLst/>
          </a:prstGeom>
          <a:noFill/>
        </p:spPr>
        <p:txBody>
          <a:bodyPr wrap="none" rtlCol="0">
            <a:spAutoFit/>
          </a:bodyPr>
          <a:lstStyle/>
          <a:p>
            <a:r>
              <a:rPr lang="fr-FR" sz="5400" b="0" i="0" u="none" strike="noStrike" baseline="0" dirty="0">
                <a:latin typeface="ArialMT"/>
              </a:rPr>
              <a:t>PRATIQUEZ ,</a:t>
            </a:r>
            <a:endParaRPr lang="fr-FR" sz="5400" dirty="0"/>
          </a:p>
        </p:txBody>
      </p:sp>
      <p:sp>
        <p:nvSpPr>
          <p:cNvPr id="4" name="ZoneTexte 3">
            <a:extLst>
              <a:ext uri="{FF2B5EF4-FFF2-40B4-BE49-F238E27FC236}">
                <a16:creationId xmlns:a16="http://schemas.microsoft.com/office/drawing/2014/main" id="{C947A246-A45B-4896-A108-0F794383F92F}"/>
              </a:ext>
            </a:extLst>
          </p:cNvPr>
          <p:cNvSpPr txBox="1"/>
          <p:nvPr/>
        </p:nvSpPr>
        <p:spPr>
          <a:xfrm>
            <a:off x="10804124" y="575836"/>
            <a:ext cx="1266693" cy="1446550"/>
          </a:xfrm>
          <a:prstGeom prst="rect">
            <a:avLst/>
          </a:prstGeom>
          <a:noFill/>
        </p:spPr>
        <p:txBody>
          <a:bodyPr wrap="none" rtlCol="0">
            <a:spAutoFit/>
          </a:bodyPr>
          <a:lstStyle/>
          <a:p>
            <a:r>
              <a:rPr lang="fr-FR" sz="8800" dirty="0"/>
              <a:t>JS</a:t>
            </a:r>
          </a:p>
        </p:txBody>
      </p:sp>
    </p:spTree>
    <p:extLst>
      <p:ext uri="{BB962C8B-B14F-4D97-AF65-F5344CB8AC3E}">
        <p14:creationId xmlns:p14="http://schemas.microsoft.com/office/powerpoint/2010/main" val="296347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1000"/>
                                        <p:tgtEl>
                                          <p:spTgt spid="2">
                                            <p:txEl>
                                              <p:pRg st="1" end="1"/>
                                            </p:txEl>
                                          </p:spTgt>
                                        </p:tgtEl>
                                      </p:cBhvr>
                                    </p:animEffect>
                                    <p:anim calcmode="lin" valueType="num">
                                      <p:cBhvr>
                                        <p:cTn id="19"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1000"/>
                                        <p:tgtEl>
                                          <p:spTgt spid="2">
                                            <p:txEl>
                                              <p:pRg st="2" end="2"/>
                                            </p:txEl>
                                          </p:spTgt>
                                        </p:tgtEl>
                                      </p:cBhvr>
                                    </p:animEffect>
                                    <p:anim calcmode="lin" valueType="num">
                                      <p:cBhvr>
                                        <p:cTn id="2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2CFD3C46-DB59-4C04-8B95-5C570B894261}"/>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38062" r="38062" b="1683"/>
          <a:stretch/>
        </p:blipFill>
        <p:spPr>
          <a:xfrm>
            <a:off x="1002845" y="2290033"/>
            <a:ext cx="1087042" cy="2856659"/>
          </a:xfrm>
        </p:spPr>
      </p:pic>
      <p:pic>
        <p:nvPicPr>
          <p:cNvPr id="11" name="Espace réservé pour une image  10">
            <a:extLst>
              <a:ext uri="{FF2B5EF4-FFF2-40B4-BE49-F238E27FC236}">
                <a16:creationId xmlns:a16="http://schemas.microsoft.com/office/drawing/2014/main" id="{508DCABF-6674-4DBB-B490-492EE8B49C4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5871" r="25871"/>
          <a:stretch>
            <a:fillRect/>
          </a:stretch>
        </p:blipFill>
        <p:spPr/>
      </p:pic>
      <p:sp>
        <p:nvSpPr>
          <p:cNvPr id="5" name="Espace réservé du texte 4">
            <a:extLst>
              <a:ext uri="{FF2B5EF4-FFF2-40B4-BE49-F238E27FC236}">
                <a16:creationId xmlns:a16="http://schemas.microsoft.com/office/drawing/2014/main" id="{D3867AC4-D6A7-4664-9A81-6DCE450CE3F1}"/>
              </a:ext>
            </a:extLst>
          </p:cNvPr>
          <p:cNvSpPr>
            <a:spLocks noGrp="1"/>
          </p:cNvSpPr>
          <p:nvPr>
            <p:ph type="body" sz="quarter" idx="13"/>
          </p:nvPr>
        </p:nvSpPr>
        <p:spPr>
          <a:xfrm>
            <a:off x="1" y="472029"/>
            <a:ext cx="10455964" cy="1187513"/>
          </a:xfrm>
          <a:solidFill>
            <a:schemeClr val="bg1">
              <a:lumMod val="85000"/>
              <a:lumOff val="15000"/>
            </a:schemeClr>
          </a:solidFill>
        </p:spPr>
        <p:txBody>
          <a:bodyPr>
            <a:normAutofit/>
          </a:bodyPr>
          <a:lstStyle/>
          <a:p>
            <a:pPr algn="l"/>
            <a:r>
              <a:rPr lang="fr-FR" dirty="0">
                <a:latin typeface="Baskerville Old Face" panose="02020602080505020303" pitchFamily="18" charset="0"/>
              </a:rPr>
              <a:t>	    Qui Suis-je ?</a:t>
            </a:r>
          </a:p>
        </p:txBody>
      </p:sp>
      <p:pic>
        <p:nvPicPr>
          <p:cNvPr id="9" name="Espace réservé pour une image  8">
            <a:extLst>
              <a:ext uri="{FF2B5EF4-FFF2-40B4-BE49-F238E27FC236}">
                <a16:creationId xmlns:a16="http://schemas.microsoft.com/office/drawing/2014/main" id="{B1ABCCD5-F921-4416-A17D-79C168BA69A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6311" r="36311"/>
          <a:stretch>
            <a:fillRect/>
          </a:stretch>
        </p:blipFill>
        <p:spPr/>
      </p:pic>
      <p:sp>
        <p:nvSpPr>
          <p:cNvPr id="12" name="ZoneTexte 11">
            <a:extLst>
              <a:ext uri="{FF2B5EF4-FFF2-40B4-BE49-F238E27FC236}">
                <a16:creationId xmlns:a16="http://schemas.microsoft.com/office/drawing/2014/main" id="{70BFDAC8-DBD2-455D-838D-7D2A9369D518}"/>
              </a:ext>
            </a:extLst>
          </p:cNvPr>
          <p:cNvSpPr txBox="1"/>
          <p:nvPr/>
        </p:nvSpPr>
        <p:spPr>
          <a:xfrm>
            <a:off x="6230679" y="3520425"/>
            <a:ext cx="4465674" cy="369332"/>
          </a:xfrm>
          <a:prstGeom prst="rect">
            <a:avLst/>
          </a:prstGeom>
          <a:noFill/>
        </p:spPr>
        <p:txBody>
          <a:bodyPr wrap="square" rtlCol="0">
            <a:spAutoFit/>
          </a:bodyPr>
          <a:lstStyle/>
          <a:p>
            <a:pPr algn="just"/>
            <a:r>
              <a:rPr lang="fr-FR" dirty="0">
                <a:latin typeface="Calibri" panose="020F0502020204030204" pitchFamily="34" charset="0"/>
                <a:cs typeface="Calibri" panose="020F0502020204030204" pitchFamily="34" charset="0"/>
              </a:rPr>
              <a:t>GAME DESIGNER</a:t>
            </a:r>
          </a:p>
        </p:txBody>
      </p:sp>
      <p:sp>
        <p:nvSpPr>
          <p:cNvPr id="14" name="ZoneTexte 13">
            <a:extLst>
              <a:ext uri="{FF2B5EF4-FFF2-40B4-BE49-F238E27FC236}">
                <a16:creationId xmlns:a16="http://schemas.microsoft.com/office/drawing/2014/main" id="{966B7F7E-7C78-478D-9546-07AEFEE38067}"/>
              </a:ext>
            </a:extLst>
          </p:cNvPr>
          <p:cNvSpPr txBox="1"/>
          <p:nvPr/>
        </p:nvSpPr>
        <p:spPr>
          <a:xfrm>
            <a:off x="6230679" y="4251730"/>
            <a:ext cx="4603898" cy="369332"/>
          </a:xfrm>
          <a:prstGeom prst="rect">
            <a:avLst/>
          </a:prstGeom>
          <a:noFill/>
        </p:spPr>
        <p:txBody>
          <a:bodyPr wrap="square" rtlCol="0">
            <a:spAutoFit/>
          </a:bodyPr>
          <a:lstStyle/>
          <a:p>
            <a:pPr algn="just"/>
            <a:r>
              <a:rPr lang="fr-FR" dirty="0">
                <a:latin typeface="Calibri" panose="020F0502020204030204" pitchFamily="34" charset="0"/>
                <a:cs typeface="Calibri" panose="020F0502020204030204" pitchFamily="34" charset="0"/>
              </a:rPr>
              <a:t>GRAPHISTE VFX – RESTAURATION NUMERIQUE</a:t>
            </a:r>
          </a:p>
        </p:txBody>
      </p:sp>
      <p:sp>
        <p:nvSpPr>
          <p:cNvPr id="15" name="ZoneTexte 14">
            <a:extLst>
              <a:ext uri="{FF2B5EF4-FFF2-40B4-BE49-F238E27FC236}">
                <a16:creationId xmlns:a16="http://schemas.microsoft.com/office/drawing/2014/main" id="{F502F2AE-FBAF-45AC-9498-D9AAAC998FC2}"/>
              </a:ext>
            </a:extLst>
          </p:cNvPr>
          <p:cNvSpPr txBox="1"/>
          <p:nvPr/>
        </p:nvSpPr>
        <p:spPr>
          <a:xfrm>
            <a:off x="6230679" y="4984387"/>
            <a:ext cx="4465674" cy="369332"/>
          </a:xfrm>
          <a:prstGeom prst="rect">
            <a:avLst/>
          </a:prstGeom>
          <a:noFill/>
        </p:spPr>
        <p:txBody>
          <a:bodyPr wrap="square" rtlCol="0">
            <a:spAutoFit/>
          </a:bodyPr>
          <a:lstStyle/>
          <a:p>
            <a:pPr algn="just"/>
            <a:r>
              <a:rPr lang="fr-FR" dirty="0">
                <a:latin typeface="Calibri" panose="020F0502020204030204" pitchFamily="34" charset="0"/>
                <a:cs typeface="Calibri" panose="020F0502020204030204" pitchFamily="34" charset="0"/>
              </a:rPr>
              <a:t>DEVELOPPEUR WEB – WEB MOBILE</a:t>
            </a:r>
          </a:p>
        </p:txBody>
      </p:sp>
      <p:sp>
        <p:nvSpPr>
          <p:cNvPr id="10" name="ZoneTexte 9">
            <a:extLst>
              <a:ext uri="{FF2B5EF4-FFF2-40B4-BE49-F238E27FC236}">
                <a16:creationId xmlns:a16="http://schemas.microsoft.com/office/drawing/2014/main" id="{4C1AD8D6-6D8E-4647-8A66-3BC0CF7E120A}"/>
              </a:ext>
            </a:extLst>
          </p:cNvPr>
          <p:cNvSpPr txBox="1"/>
          <p:nvPr/>
        </p:nvSpPr>
        <p:spPr>
          <a:xfrm>
            <a:off x="7081283" y="1898385"/>
            <a:ext cx="3615070" cy="523220"/>
          </a:xfrm>
          <a:prstGeom prst="rect">
            <a:avLst/>
          </a:prstGeom>
          <a:noFill/>
        </p:spPr>
        <p:txBody>
          <a:bodyPr wrap="square" rtlCol="0">
            <a:spAutoFit/>
          </a:bodyPr>
          <a:lstStyle/>
          <a:p>
            <a:pPr algn="just"/>
            <a:r>
              <a:rPr lang="fr-FR" sz="2800" dirty="0">
                <a:latin typeface="Calibri" panose="020F0502020204030204" pitchFamily="34" charset="0"/>
                <a:cs typeface="Calibri" panose="020F0502020204030204" pitchFamily="34" charset="0"/>
              </a:rPr>
              <a:t>Jean Christophe </a:t>
            </a:r>
            <a:r>
              <a:rPr lang="fr-FR" sz="2800" dirty="0" err="1">
                <a:latin typeface="Calibri" panose="020F0502020204030204" pitchFamily="34" charset="0"/>
                <a:cs typeface="Calibri" panose="020F0502020204030204" pitchFamily="34" charset="0"/>
              </a:rPr>
              <a:t>Mairot</a:t>
            </a:r>
            <a:endParaRPr lang="fr-FR" sz="2800"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84B053B2-D4F2-457C-B569-22B9E91AFA05}"/>
              </a:ext>
            </a:extLst>
          </p:cNvPr>
          <p:cNvSpPr/>
          <p:nvPr/>
        </p:nvSpPr>
        <p:spPr>
          <a:xfrm>
            <a:off x="10588487" y="472029"/>
            <a:ext cx="1603513" cy="118751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re 1">
            <a:extLst>
              <a:ext uri="{FF2B5EF4-FFF2-40B4-BE49-F238E27FC236}">
                <a16:creationId xmlns:a16="http://schemas.microsoft.com/office/drawing/2014/main" id="{EA6FFEAC-C82A-41BD-B72B-D5DB309F1D26}"/>
              </a:ext>
            </a:extLst>
          </p:cNvPr>
          <p:cNvSpPr txBox="1">
            <a:spLocks/>
          </p:cNvSpPr>
          <p:nvPr/>
        </p:nvSpPr>
        <p:spPr>
          <a:xfrm>
            <a:off x="10749075" y="472029"/>
            <a:ext cx="1371233" cy="1373070"/>
          </a:xfrm>
          <a:prstGeom prst="rect">
            <a:avLst/>
          </a:prstGeom>
        </p:spPr>
        <p:txBody>
          <a:bodyP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8800">
                <a:latin typeface="Bahnschrift SemiCondensed" panose="020B0502040204020203" pitchFamily="34" charset="0"/>
              </a:rPr>
              <a:t>JS</a:t>
            </a:r>
            <a:endParaRPr lang="fr-FR" sz="4400" dirty="0">
              <a:latin typeface="Bahnschrift SemiCondensed" panose="020B0502040204020203" pitchFamily="34" charset="0"/>
            </a:endParaRPr>
          </a:p>
        </p:txBody>
      </p:sp>
      <p:sp>
        <p:nvSpPr>
          <p:cNvPr id="3" name="ZoneTexte 2">
            <a:extLst>
              <a:ext uri="{FF2B5EF4-FFF2-40B4-BE49-F238E27FC236}">
                <a16:creationId xmlns:a16="http://schemas.microsoft.com/office/drawing/2014/main" id="{36BB48BC-D017-4058-98F6-F58A29FA2EDB}"/>
              </a:ext>
            </a:extLst>
          </p:cNvPr>
          <p:cNvSpPr txBox="1"/>
          <p:nvPr/>
        </p:nvSpPr>
        <p:spPr>
          <a:xfrm>
            <a:off x="7727282" y="2494417"/>
            <a:ext cx="2323072" cy="369332"/>
          </a:xfrm>
          <a:prstGeom prst="rect">
            <a:avLst/>
          </a:prstGeom>
          <a:noFill/>
        </p:spPr>
        <p:txBody>
          <a:bodyPr wrap="none" rtlCol="0">
            <a:spAutoFit/>
          </a:bodyPr>
          <a:lstStyle/>
          <a:p>
            <a:r>
              <a:rPr lang="fr-FR" dirty="0"/>
              <a:t>jcmairot@gmail.com</a:t>
            </a:r>
          </a:p>
        </p:txBody>
      </p:sp>
    </p:spTree>
    <p:extLst>
      <p:ext uri="{BB962C8B-B14F-4D97-AF65-F5344CB8AC3E}">
        <p14:creationId xmlns:p14="http://schemas.microsoft.com/office/powerpoint/2010/main" val="1307875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0"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AC396-CDDE-4C34-85DC-5291D3F3BDB5}"/>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E0B61DA0-0521-4E8D-8820-FB34579E8DB6}"/>
              </a:ext>
            </a:extLst>
          </p:cNvPr>
          <p:cNvSpPr>
            <a:spLocks noGrp="1"/>
          </p:cNvSpPr>
          <p:nvPr>
            <p:ph idx="1"/>
          </p:nvPr>
        </p:nvSpPr>
        <p:spPr/>
        <p:txBody>
          <a:bodyPr>
            <a:normAutofit/>
          </a:bodyPr>
          <a:lstStyle/>
          <a:p>
            <a:pPr marL="0" indent="0">
              <a:buNone/>
            </a:pPr>
            <a:r>
              <a:rPr lang="fr-FR" dirty="0"/>
              <a:t>La petite Histoire</a:t>
            </a:r>
          </a:p>
          <a:p>
            <a:pPr marL="0" indent="0">
              <a:buNone/>
            </a:pPr>
            <a:r>
              <a:rPr lang="fr-FR" dirty="0"/>
              <a:t>Pourquoi le JS</a:t>
            </a:r>
          </a:p>
          <a:p>
            <a:pPr marL="0" indent="0">
              <a:buNone/>
            </a:pPr>
            <a:r>
              <a:rPr lang="fr-FR" dirty="0"/>
              <a:t>Le JS à quoi ça sert (exemple concret)</a:t>
            </a:r>
          </a:p>
          <a:p>
            <a:pPr marL="0" indent="0">
              <a:buNone/>
            </a:pPr>
            <a:r>
              <a:rPr lang="fr-FR" dirty="0"/>
              <a:t>La famille JS</a:t>
            </a:r>
          </a:p>
          <a:p>
            <a:pPr marL="0" indent="0">
              <a:buNone/>
            </a:pPr>
            <a:r>
              <a:rPr lang="fr-FR" dirty="0"/>
              <a:t>Le DOM</a:t>
            </a:r>
          </a:p>
          <a:p>
            <a:pPr marL="0" indent="0">
              <a:buNone/>
            </a:pPr>
            <a:r>
              <a:rPr lang="fr-FR" dirty="0"/>
              <a:t>Les Outils nécessaires</a:t>
            </a:r>
          </a:p>
          <a:p>
            <a:pPr marL="0" indent="0">
              <a:buNone/>
            </a:pPr>
            <a:r>
              <a:rPr lang="fr-FR" dirty="0"/>
              <a:t>Plan du cours </a:t>
            </a:r>
          </a:p>
          <a:p>
            <a:pPr marL="0" indent="0">
              <a:buNone/>
            </a:pPr>
            <a:endParaRPr lang="fr-FR" dirty="0"/>
          </a:p>
          <a:p>
            <a:endParaRPr lang="fr-FR" dirty="0"/>
          </a:p>
        </p:txBody>
      </p:sp>
      <p:sp>
        <p:nvSpPr>
          <p:cNvPr id="4" name="Titre 1">
            <a:extLst>
              <a:ext uri="{FF2B5EF4-FFF2-40B4-BE49-F238E27FC236}">
                <a16:creationId xmlns:a16="http://schemas.microsoft.com/office/drawing/2014/main" id="{51E29B67-4391-4A8E-B364-7381DD28A074}"/>
              </a:ext>
            </a:extLst>
          </p:cNvPr>
          <p:cNvSpPr txBox="1">
            <a:spLocks/>
          </p:cNvSpPr>
          <p:nvPr/>
        </p:nvSpPr>
        <p:spPr>
          <a:xfrm>
            <a:off x="10713511" y="607162"/>
            <a:ext cx="1371233" cy="13730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8800">
                <a:latin typeface="Bahnschrift SemiCondensed" panose="020B0502040204020203" pitchFamily="34" charset="0"/>
              </a:rPr>
              <a:t>JS</a:t>
            </a:r>
            <a:endParaRPr lang="fr-FR" sz="4400" dirty="0">
              <a:latin typeface="Bahnschrift SemiCondensed" panose="020B0502040204020203" pitchFamily="34" charset="0"/>
            </a:endParaRPr>
          </a:p>
        </p:txBody>
      </p:sp>
    </p:spTree>
    <p:extLst>
      <p:ext uri="{BB962C8B-B14F-4D97-AF65-F5344CB8AC3E}">
        <p14:creationId xmlns:p14="http://schemas.microsoft.com/office/powerpoint/2010/main" val="99751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25 2.22222E-6 L 1.45833E-6 2.22222E-6 " pathEditMode="relative" rAng="0" ptsTypes="AA">
                                      <p:cBhvr>
                                        <p:cTn id="6" dur="2000" fill="hold"/>
                                        <p:tgtEl>
                                          <p:spTgt spid="2"/>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nodeType="after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742E6-C650-4194-8546-F11694E983E0}"/>
              </a:ext>
            </a:extLst>
          </p:cNvPr>
          <p:cNvSpPr>
            <a:spLocks noGrp="1"/>
          </p:cNvSpPr>
          <p:nvPr>
            <p:ph type="title"/>
          </p:nvPr>
        </p:nvSpPr>
        <p:spPr>
          <a:xfrm>
            <a:off x="680321" y="710499"/>
            <a:ext cx="9613861" cy="1080938"/>
          </a:xfrm>
        </p:spPr>
        <p:txBody>
          <a:bodyPr/>
          <a:lstStyle/>
          <a:p>
            <a:r>
              <a:rPr lang="fr-FR" dirty="0"/>
              <a:t>La petite Histoire</a:t>
            </a:r>
          </a:p>
        </p:txBody>
      </p:sp>
      <p:sp>
        <p:nvSpPr>
          <p:cNvPr id="4" name="ZoneTexte 3">
            <a:extLst>
              <a:ext uri="{FF2B5EF4-FFF2-40B4-BE49-F238E27FC236}">
                <a16:creationId xmlns:a16="http://schemas.microsoft.com/office/drawing/2014/main" id="{5354DA18-634D-499F-9C93-1CD9C28555C8}"/>
              </a:ext>
            </a:extLst>
          </p:cNvPr>
          <p:cNvSpPr txBox="1"/>
          <p:nvPr/>
        </p:nvSpPr>
        <p:spPr>
          <a:xfrm>
            <a:off x="10804124" y="575836"/>
            <a:ext cx="1266693" cy="1446550"/>
          </a:xfrm>
          <a:prstGeom prst="rect">
            <a:avLst/>
          </a:prstGeom>
          <a:noFill/>
        </p:spPr>
        <p:txBody>
          <a:bodyPr wrap="none" rtlCol="0">
            <a:spAutoFit/>
          </a:bodyPr>
          <a:lstStyle/>
          <a:p>
            <a:r>
              <a:rPr lang="fr-FR" sz="8800" dirty="0"/>
              <a:t>JS</a:t>
            </a:r>
          </a:p>
        </p:txBody>
      </p:sp>
      <p:pic>
        <p:nvPicPr>
          <p:cNvPr id="2050" name="Picture 2" descr="Brendan Eich — Wikipédia">
            <a:extLst>
              <a:ext uri="{FF2B5EF4-FFF2-40B4-BE49-F238E27FC236}">
                <a16:creationId xmlns:a16="http://schemas.microsoft.com/office/drawing/2014/main" id="{A31EBAFC-181F-4D42-8327-D4211284F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0833" y="4180510"/>
            <a:ext cx="1705408" cy="17054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0B2C652E-7091-4B86-9589-2A2E4F1F19CB}"/>
              </a:ext>
            </a:extLst>
          </p:cNvPr>
          <p:cNvSpPr txBox="1"/>
          <p:nvPr/>
        </p:nvSpPr>
        <p:spPr>
          <a:xfrm>
            <a:off x="1842459" y="3628341"/>
            <a:ext cx="7504811" cy="2585323"/>
          </a:xfrm>
          <a:prstGeom prst="rect">
            <a:avLst/>
          </a:prstGeom>
          <a:noFill/>
        </p:spPr>
        <p:txBody>
          <a:bodyPr wrap="none" rtlCol="0">
            <a:spAutoFit/>
          </a:bodyPr>
          <a:lstStyle/>
          <a:p>
            <a:pPr algn="ctr"/>
            <a:r>
              <a:rPr lang="fr-FR" sz="2400" dirty="0"/>
              <a:t>C</a:t>
            </a:r>
            <a:r>
              <a:rPr lang="fr-FR" sz="2400" b="0" i="0" dirty="0">
                <a:effectLst/>
              </a:rPr>
              <a:t>réé en 1995 par </a:t>
            </a:r>
            <a:r>
              <a:rPr lang="fr-FR" sz="2400" b="0" i="0" u="none" strike="noStrike" dirty="0">
                <a:solidFill>
                  <a:srgbClr val="0645AD"/>
                </a:solidFill>
                <a:effectLst/>
                <a:hlinkClick r:id="rId4" tooltip="Brendan Eich"/>
              </a:rPr>
              <a:t>Brendan Eich</a:t>
            </a:r>
            <a:r>
              <a:rPr lang="fr-FR" sz="2400" b="0" i="0" u="none" strike="noStrike" dirty="0">
                <a:solidFill>
                  <a:srgbClr val="0645AD"/>
                </a:solidFill>
                <a:effectLst/>
              </a:rPr>
              <a:t> </a:t>
            </a:r>
            <a:r>
              <a:rPr lang="fr-FR" sz="2400" b="0" i="0" u="none" strike="noStrike" dirty="0">
                <a:effectLst/>
              </a:rPr>
              <a:t>(en 10 jours)</a:t>
            </a:r>
          </a:p>
          <a:p>
            <a:r>
              <a:rPr lang="fr-FR" sz="2400" dirty="0">
                <a:latin typeface="Arial" panose="020B0604020202020204" pitchFamily="34" charset="0"/>
              </a:rPr>
              <a:t>Renforcer l’offre commerciale de server http </a:t>
            </a:r>
            <a:r>
              <a:rPr lang="fr-FR" sz="2400" dirty="0" err="1">
                <a:latin typeface="Arial" panose="020B0604020202020204" pitchFamily="34" charset="0"/>
              </a:rPr>
              <a:t>netscape</a:t>
            </a:r>
            <a:endParaRPr lang="fr-FR" sz="2400" b="0" i="0" u="none" strike="noStrike" dirty="0">
              <a:effectLst/>
            </a:endParaRPr>
          </a:p>
          <a:p>
            <a:endParaRPr lang="fr-FR" sz="2400" dirty="0"/>
          </a:p>
          <a:p>
            <a:pPr algn="ctr"/>
            <a:r>
              <a:rPr lang="fr-FR" sz="2400" b="0" i="0" u="none" strike="noStrike" dirty="0" err="1">
                <a:effectLst/>
              </a:rPr>
              <a:t>LiveScript</a:t>
            </a:r>
            <a:r>
              <a:rPr lang="fr-FR" sz="2400" b="0" i="0" u="none" strike="noStrike" dirty="0">
                <a:effectLst/>
              </a:rPr>
              <a:t> </a:t>
            </a:r>
            <a:r>
              <a:rPr lang="fr-FR" sz="2400" b="0" i="0" u="none" strike="noStrike" dirty="0">
                <a:effectLst/>
                <a:sym typeface="Wingdings" panose="05000000000000000000" pitchFamily="2" charset="2"/>
              </a:rPr>
              <a:t> </a:t>
            </a:r>
            <a:r>
              <a:rPr lang="fr-FR" sz="2400" b="0" i="0" u="none" strike="noStrike" dirty="0">
                <a:effectLst/>
              </a:rPr>
              <a:t>JavaScript</a:t>
            </a:r>
          </a:p>
          <a:p>
            <a:pPr algn="ctr"/>
            <a:endParaRPr lang="fr-FR" sz="2400" dirty="0"/>
          </a:p>
          <a:p>
            <a:pPr algn="ctr"/>
            <a:r>
              <a:rPr lang="fr-FR" sz="2400" b="0" i="0" u="none" strike="noStrike" dirty="0">
                <a:effectLst/>
              </a:rPr>
              <a:t>JS n’est pas Java</a:t>
            </a:r>
          </a:p>
          <a:p>
            <a:endParaRPr lang="fr-FR" dirty="0"/>
          </a:p>
        </p:txBody>
      </p:sp>
      <p:sp>
        <p:nvSpPr>
          <p:cNvPr id="10" name="ZoneTexte 9">
            <a:extLst>
              <a:ext uri="{FF2B5EF4-FFF2-40B4-BE49-F238E27FC236}">
                <a16:creationId xmlns:a16="http://schemas.microsoft.com/office/drawing/2014/main" id="{B99597CD-11C7-4512-A735-67847F414811}"/>
              </a:ext>
            </a:extLst>
          </p:cNvPr>
          <p:cNvSpPr txBox="1"/>
          <p:nvPr/>
        </p:nvSpPr>
        <p:spPr>
          <a:xfrm>
            <a:off x="2145716" y="4356618"/>
            <a:ext cx="7196201" cy="738664"/>
          </a:xfrm>
          <a:prstGeom prst="rect">
            <a:avLst/>
          </a:prstGeom>
          <a:noFill/>
        </p:spPr>
        <p:txBody>
          <a:bodyPr wrap="none" rtlCol="0">
            <a:spAutoFit/>
          </a:bodyPr>
          <a:lstStyle/>
          <a:p>
            <a:r>
              <a:rPr lang="fr-FR" sz="2400" dirty="0"/>
              <a:t>S</a:t>
            </a:r>
            <a:r>
              <a:rPr lang="fr-FR" sz="2400" b="0" i="0" dirty="0">
                <a:effectLst/>
              </a:rPr>
              <a:t>tandardisé sous le nom d'</a:t>
            </a:r>
            <a:r>
              <a:rPr lang="fr-FR" sz="2400" b="0" i="0" u="none" strike="noStrike" dirty="0" err="1">
                <a:solidFill>
                  <a:srgbClr val="0645AD"/>
                </a:solidFill>
                <a:effectLst/>
                <a:hlinkClick r:id="rId5" tooltip="ECMAScript"/>
              </a:rPr>
              <a:t>ECMAScript</a:t>
            </a:r>
            <a:r>
              <a:rPr lang="fr-FR" sz="2400" b="0" i="0" u="none" strike="noStrike" dirty="0">
                <a:solidFill>
                  <a:srgbClr val="0645AD"/>
                </a:solidFill>
                <a:effectLst/>
              </a:rPr>
              <a:t> </a:t>
            </a:r>
            <a:r>
              <a:rPr lang="fr-FR" sz="2400" b="0" i="0" u="none" strike="noStrike" dirty="0">
                <a:effectLst/>
              </a:rPr>
              <a:t>en 1997 = ES</a:t>
            </a:r>
          </a:p>
          <a:p>
            <a:endParaRPr lang="fr-FR" dirty="0"/>
          </a:p>
        </p:txBody>
      </p:sp>
      <p:sp>
        <p:nvSpPr>
          <p:cNvPr id="3" name="Flèche : pentagone 2">
            <a:extLst>
              <a:ext uri="{FF2B5EF4-FFF2-40B4-BE49-F238E27FC236}">
                <a16:creationId xmlns:a16="http://schemas.microsoft.com/office/drawing/2014/main" id="{FF4A8FE9-71A3-4606-ABFC-16E6B9DCA5A7}"/>
              </a:ext>
            </a:extLst>
          </p:cNvPr>
          <p:cNvSpPr/>
          <p:nvPr/>
        </p:nvSpPr>
        <p:spPr>
          <a:xfrm>
            <a:off x="44197" y="2173341"/>
            <a:ext cx="1338979" cy="81913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1995</a:t>
            </a:r>
          </a:p>
        </p:txBody>
      </p:sp>
      <p:sp>
        <p:nvSpPr>
          <p:cNvPr id="9" name="Flèche : chevron 8">
            <a:extLst>
              <a:ext uri="{FF2B5EF4-FFF2-40B4-BE49-F238E27FC236}">
                <a16:creationId xmlns:a16="http://schemas.microsoft.com/office/drawing/2014/main" id="{103307C9-4F8D-4020-AE47-1AB5C946F7D0}"/>
              </a:ext>
            </a:extLst>
          </p:cNvPr>
          <p:cNvSpPr/>
          <p:nvPr/>
        </p:nvSpPr>
        <p:spPr>
          <a:xfrm>
            <a:off x="1019427" y="2169663"/>
            <a:ext cx="1596576" cy="8228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1997</a:t>
            </a:r>
          </a:p>
        </p:txBody>
      </p:sp>
      <p:sp>
        <p:nvSpPr>
          <p:cNvPr id="15" name="Flèche : chevron 14">
            <a:extLst>
              <a:ext uri="{FF2B5EF4-FFF2-40B4-BE49-F238E27FC236}">
                <a16:creationId xmlns:a16="http://schemas.microsoft.com/office/drawing/2014/main" id="{C7556E29-C1E1-4986-8068-7A34342336AF}"/>
              </a:ext>
            </a:extLst>
          </p:cNvPr>
          <p:cNvSpPr/>
          <p:nvPr/>
        </p:nvSpPr>
        <p:spPr>
          <a:xfrm>
            <a:off x="2250901" y="2176014"/>
            <a:ext cx="1596577" cy="8228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1998</a:t>
            </a:r>
          </a:p>
        </p:txBody>
      </p:sp>
      <p:sp>
        <p:nvSpPr>
          <p:cNvPr id="16" name="Flèche : chevron 15">
            <a:extLst>
              <a:ext uri="{FF2B5EF4-FFF2-40B4-BE49-F238E27FC236}">
                <a16:creationId xmlns:a16="http://schemas.microsoft.com/office/drawing/2014/main" id="{DA28A50B-FBF0-4117-9316-1594BBF6A070}"/>
              </a:ext>
            </a:extLst>
          </p:cNvPr>
          <p:cNvSpPr/>
          <p:nvPr/>
        </p:nvSpPr>
        <p:spPr>
          <a:xfrm>
            <a:off x="3483044" y="2182020"/>
            <a:ext cx="1596577" cy="8228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1999</a:t>
            </a:r>
          </a:p>
        </p:txBody>
      </p:sp>
      <p:sp>
        <p:nvSpPr>
          <p:cNvPr id="17" name="Flèche : chevron 16">
            <a:extLst>
              <a:ext uri="{FF2B5EF4-FFF2-40B4-BE49-F238E27FC236}">
                <a16:creationId xmlns:a16="http://schemas.microsoft.com/office/drawing/2014/main" id="{77DB3D3C-0E96-4088-A57E-B226271D8795}"/>
              </a:ext>
            </a:extLst>
          </p:cNvPr>
          <p:cNvSpPr/>
          <p:nvPr/>
        </p:nvSpPr>
        <p:spPr>
          <a:xfrm>
            <a:off x="4704582" y="2186313"/>
            <a:ext cx="1596577" cy="8228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10 ans</a:t>
            </a:r>
          </a:p>
        </p:txBody>
      </p:sp>
      <p:sp>
        <p:nvSpPr>
          <p:cNvPr id="18" name="Flèche : chevron 17">
            <a:extLst>
              <a:ext uri="{FF2B5EF4-FFF2-40B4-BE49-F238E27FC236}">
                <a16:creationId xmlns:a16="http://schemas.microsoft.com/office/drawing/2014/main" id="{9446B34A-C152-485B-8005-7E453AF1D425}"/>
              </a:ext>
            </a:extLst>
          </p:cNvPr>
          <p:cNvSpPr/>
          <p:nvPr/>
        </p:nvSpPr>
        <p:spPr>
          <a:xfrm>
            <a:off x="5935816" y="2194377"/>
            <a:ext cx="1596577" cy="8228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2009-2011</a:t>
            </a:r>
          </a:p>
        </p:txBody>
      </p:sp>
      <p:sp>
        <p:nvSpPr>
          <p:cNvPr id="19" name="Flèche : chevron 18">
            <a:extLst>
              <a:ext uri="{FF2B5EF4-FFF2-40B4-BE49-F238E27FC236}">
                <a16:creationId xmlns:a16="http://schemas.microsoft.com/office/drawing/2014/main" id="{42CCDC4C-DE9C-4310-8906-85CF0874CC97}"/>
              </a:ext>
            </a:extLst>
          </p:cNvPr>
          <p:cNvSpPr/>
          <p:nvPr/>
        </p:nvSpPr>
        <p:spPr>
          <a:xfrm>
            <a:off x="7168635" y="2198669"/>
            <a:ext cx="1596577" cy="82281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2015</a:t>
            </a:r>
          </a:p>
        </p:txBody>
      </p:sp>
      <p:sp>
        <p:nvSpPr>
          <p:cNvPr id="20" name="Flèche : chevron 19">
            <a:extLst>
              <a:ext uri="{FF2B5EF4-FFF2-40B4-BE49-F238E27FC236}">
                <a16:creationId xmlns:a16="http://schemas.microsoft.com/office/drawing/2014/main" id="{3E016049-46E4-4C2F-B17E-A2859E5DBE3F}"/>
              </a:ext>
            </a:extLst>
          </p:cNvPr>
          <p:cNvSpPr/>
          <p:nvPr/>
        </p:nvSpPr>
        <p:spPr>
          <a:xfrm>
            <a:off x="10412679" y="2211026"/>
            <a:ext cx="1596577" cy="82281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2021</a:t>
            </a:r>
          </a:p>
        </p:txBody>
      </p:sp>
      <p:sp>
        <p:nvSpPr>
          <p:cNvPr id="21" name="Flèche : chevron 20">
            <a:extLst>
              <a:ext uri="{FF2B5EF4-FFF2-40B4-BE49-F238E27FC236}">
                <a16:creationId xmlns:a16="http://schemas.microsoft.com/office/drawing/2014/main" id="{AB86CEED-FB55-4CF3-B392-7E75CD2CB657}"/>
              </a:ext>
            </a:extLst>
          </p:cNvPr>
          <p:cNvSpPr/>
          <p:nvPr/>
        </p:nvSpPr>
        <p:spPr>
          <a:xfrm>
            <a:off x="8399868" y="2202961"/>
            <a:ext cx="869568" cy="82281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2" name="Flèche : chevron 21">
            <a:extLst>
              <a:ext uri="{FF2B5EF4-FFF2-40B4-BE49-F238E27FC236}">
                <a16:creationId xmlns:a16="http://schemas.microsoft.com/office/drawing/2014/main" id="{6B1D1A7B-D2F6-49B9-9EAA-67FF063F4233}"/>
              </a:ext>
            </a:extLst>
          </p:cNvPr>
          <p:cNvSpPr/>
          <p:nvPr/>
        </p:nvSpPr>
        <p:spPr>
          <a:xfrm>
            <a:off x="8898257" y="2202961"/>
            <a:ext cx="869568" cy="82281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3" name="Flèche : chevron 22">
            <a:extLst>
              <a:ext uri="{FF2B5EF4-FFF2-40B4-BE49-F238E27FC236}">
                <a16:creationId xmlns:a16="http://schemas.microsoft.com/office/drawing/2014/main" id="{B1D033F4-5B28-4F75-B24B-0D9E0D63BD67}"/>
              </a:ext>
            </a:extLst>
          </p:cNvPr>
          <p:cNvSpPr/>
          <p:nvPr/>
        </p:nvSpPr>
        <p:spPr>
          <a:xfrm>
            <a:off x="9409201" y="2206734"/>
            <a:ext cx="869568" cy="82281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4" name="Flèche : chevron 23">
            <a:extLst>
              <a:ext uri="{FF2B5EF4-FFF2-40B4-BE49-F238E27FC236}">
                <a16:creationId xmlns:a16="http://schemas.microsoft.com/office/drawing/2014/main" id="{8C9122D3-9FB6-460A-85D3-A0DE36BB6031}"/>
              </a:ext>
            </a:extLst>
          </p:cNvPr>
          <p:cNvSpPr/>
          <p:nvPr/>
        </p:nvSpPr>
        <p:spPr>
          <a:xfrm>
            <a:off x="9920145" y="2210507"/>
            <a:ext cx="869568" cy="82281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7" name="ZoneTexte 26">
            <a:extLst>
              <a:ext uri="{FF2B5EF4-FFF2-40B4-BE49-F238E27FC236}">
                <a16:creationId xmlns:a16="http://schemas.microsoft.com/office/drawing/2014/main" id="{14E5DECE-21E0-4AB7-8A64-D432C8522ACE}"/>
              </a:ext>
            </a:extLst>
          </p:cNvPr>
          <p:cNvSpPr txBox="1"/>
          <p:nvPr/>
        </p:nvSpPr>
        <p:spPr>
          <a:xfrm>
            <a:off x="5288692" y="6090583"/>
            <a:ext cx="253596" cy="369332"/>
          </a:xfrm>
          <a:prstGeom prst="rect">
            <a:avLst/>
          </a:prstGeom>
          <a:noFill/>
        </p:spPr>
        <p:txBody>
          <a:bodyPr wrap="none" rtlCol="0">
            <a:spAutoFit/>
          </a:bodyPr>
          <a:lstStyle/>
          <a:p>
            <a:r>
              <a:rPr lang="fr-FR" dirty="0"/>
              <a:t> </a:t>
            </a:r>
          </a:p>
        </p:txBody>
      </p:sp>
      <p:sp>
        <p:nvSpPr>
          <p:cNvPr id="31" name="ZoneTexte 30">
            <a:extLst>
              <a:ext uri="{FF2B5EF4-FFF2-40B4-BE49-F238E27FC236}">
                <a16:creationId xmlns:a16="http://schemas.microsoft.com/office/drawing/2014/main" id="{E356BD84-75B9-4060-B6B8-CFD5457019EB}"/>
              </a:ext>
            </a:extLst>
          </p:cNvPr>
          <p:cNvSpPr txBox="1"/>
          <p:nvPr/>
        </p:nvSpPr>
        <p:spPr>
          <a:xfrm>
            <a:off x="3718261" y="4383683"/>
            <a:ext cx="4051109" cy="461665"/>
          </a:xfrm>
          <a:prstGeom prst="rect">
            <a:avLst/>
          </a:prstGeom>
          <a:noFill/>
        </p:spPr>
        <p:txBody>
          <a:bodyPr wrap="none" rtlCol="0">
            <a:spAutoFit/>
          </a:bodyPr>
          <a:lstStyle/>
          <a:p>
            <a:r>
              <a:rPr lang="fr-FR" sz="2400" dirty="0"/>
              <a:t>ES 5 support du format </a:t>
            </a:r>
            <a:r>
              <a:rPr lang="fr-FR" sz="2400" dirty="0" err="1"/>
              <a:t>Json</a:t>
            </a:r>
            <a:endParaRPr lang="fr-FR" sz="2400" dirty="0"/>
          </a:p>
        </p:txBody>
      </p:sp>
      <p:sp>
        <p:nvSpPr>
          <p:cNvPr id="2048" name="ZoneTexte 2047">
            <a:extLst>
              <a:ext uri="{FF2B5EF4-FFF2-40B4-BE49-F238E27FC236}">
                <a16:creationId xmlns:a16="http://schemas.microsoft.com/office/drawing/2014/main" id="{CEA1D580-E6B3-4CD4-ADA6-FCC3512FA7B6}"/>
              </a:ext>
            </a:extLst>
          </p:cNvPr>
          <p:cNvSpPr txBox="1"/>
          <p:nvPr/>
        </p:nvSpPr>
        <p:spPr>
          <a:xfrm>
            <a:off x="3451686" y="4377371"/>
            <a:ext cx="5288627" cy="461665"/>
          </a:xfrm>
          <a:prstGeom prst="rect">
            <a:avLst/>
          </a:prstGeom>
          <a:noFill/>
        </p:spPr>
        <p:txBody>
          <a:bodyPr wrap="none" rtlCol="0">
            <a:spAutoFit/>
          </a:bodyPr>
          <a:lstStyle/>
          <a:p>
            <a:r>
              <a:rPr lang="fr-FR" sz="2400" dirty="0"/>
              <a:t>ES 6 et début des versions annuelles </a:t>
            </a:r>
          </a:p>
        </p:txBody>
      </p:sp>
      <p:sp>
        <p:nvSpPr>
          <p:cNvPr id="2049" name="ZoneTexte 2048">
            <a:extLst>
              <a:ext uri="{FF2B5EF4-FFF2-40B4-BE49-F238E27FC236}">
                <a16:creationId xmlns:a16="http://schemas.microsoft.com/office/drawing/2014/main" id="{CBDC092F-2F52-46AF-A78B-7C2EB7DA7687}"/>
              </a:ext>
            </a:extLst>
          </p:cNvPr>
          <p:cNvSpPr txBox="1"/>
          <p:nvPr/>
        </p:nvSpPr>
        <p:spPr>
          <a:xfrm>
            <a:off x="4108591" y="4377370"/>
            <a:ext cx="3270447" cy="461665"/>
          </a:xfrm>
          <a:prstGeom prst="rect">
            <a:avLst/>
          </a:prstGeom>
          <a:noFill/>
        </p:spPr>
        <p:txBody>
          <a:bodyPr wrap="none" rtlCol="0">
            <a:spAutoFit/>
          </a:bodyPr>
          <a:lstStyle/>
          <a:p>
            <a:r>
              <a:rPr lang="fr-FR" sz="2400" dirty="0"/>
              <a:t>ES 12 depuis juin 2021</a:t>
            </a:r>
          </a:p>
        </p:txBody>
      </p:sp>
    </p:spTree>
    <p:extLst>
      <p:ext uri="{BB962C8B-B14F-4D97-AF65-F5344CB8AC3E}">
        <p14:creationId xmlns:p14="http://schemas.microsoft.com/office/powerpoint/2010/main" val="177975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40911 -0.0051 L 0.01823 -0.00023 " pathEditMode="relative" rAng="0" ptsTypes="AA">
                                      <p:cBhvr>
                                        <p:cTn id="6" dur="2000" fill="hold"/>
                                        <p:tgtEl>
                                          <p:spTgt spid="2"/>
                                        </p:tgtEl>
                                        <p:attrNameLst>
                                          <p:attrName>ppt_x</p:attrName>
                                          <p:attrName>ppt_y</p:attrName>
                                        </p:attrNameLst>
                                      </p:cBhvr>
                                      <p:rCtr x="21367" y="231"/>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 calcmode="lin" valueType="num">
                                      <p:cBhvr>
                                        <p:cTn id="21" dur="500" fill="hold"/>
                                        <p:tgtEl>
                                          <p:spTgt spid="2050"/>
                                        </p:tgtEl>
                                        <p:attrNameLst>
                                          <p:attrName>ppt_w</p:attrName>
                                        </p:attrNameLst>
                                      </p:cBhvr>
                                      <p:tavLst>
                                        <p:tav tm="0">
                                          <p:val>
                                            <p:fltVal val="0"/>
                                          </p:val>
                                        </p:tav>
                                        <p:tav tm="100000">
                                          <p:val>
                                            <p:strVal val="#ppt_w"/>
                                          </p:val>
                                        </p:tav>
                                      </p:tavLst>
                                    </p:anim>
                                    <p:anim calcmode="lin" valueType="num">
                                      <p:cBhvr>
                                        <p:cTn id="22" dur="500" fill="hold"/>
                                        <p:tgtEl>
                                          <p:spTgt spid="2050"/>
                                        </p:tgtEl>
                                        <p:attrNameLst>
                                          <p:attrName>ppt_h</p:attrName>
                                        </p:attrNameLst>
                                      </p:cBhvr>
                                      <p:tavLst>
                                        <p:tav tm="0">
                                          <p:val>
                                            <p:fltVal val="0"/>
                                          </p:val>
                                        </p:tav>
                                        <p:tav tm="100000">
                                          <p:val>
                                            <p:strVal val="#ppt_h"/>
                                          </p:val>
                                        </p:tav>
                                      </p:tavLst>
                                    </p:anim>
                                    <p:animEffect transition="in" filter="fade">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par>
                          <p:cTn id="28" fill="hold">
                            <p:stCondLst>
                              <p:cond delay="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53" presetClass="exit" presetSubtype="32" fill="hold" grpId="1" nodeType="withEffect">
                                  <p:stCondLst>
                                    <p:cond delay="0"/>
                                  </p:stCondLst>
                                  <p:childTnLst>
                                    <p:anim calcmode="lin" valueType="num">
                                      <p:cBhvr>
                                        <p:cTn id="42" dur="500"/>
                                        <p:tgtEl>
                                          <p:spTgt spid="10"/>
                                        </p:tgtEl>
                                        <p:attrNameLst>
                                          <p:attrName>ppt_w</p:attrName>
                                        </p:attrNameLst>
                                      </p:cBhvr>
                                      <p:tavLst>
                                        <p:tav tm="0">
                                          <p:val>
                                            <p:strVal val="ppt_w"/>
                                          </p:val>
                                        </p:tav>
                                        <p:tav tm="100000">
                                          <p:val>
                                            <p:fltVal val="0"/>
                                          </p:val>
                                        </p:tav>
                                      </p:tavLst>
                                    </p:anim>
                                    <p:anim calcmode="lin" valueType="num">
                                      <p:cBhvr>
                                        <p:cTn id="43" dur="500"/>
                                        <p:tgtEl>
                                          <p:spTgt spid="10"/>
                                        </p:tgtEl>
                                        <p:attrNameLst>
                                          <p:attrName>ppt_h</p:attrName>
                                        </p:attrNameLst>
                                      </p:cBhvr>
                                      <p:tavLst>
                                        <p:tav tm="0">
                                          <p:val>
                                            <p:strVal val="ppt_h"/>
                                          </p:val>
                                        </p:tav>
                                        <p:tav tm="100000">
                                          <p:val>
                                            <p:fltVal val="0"/>
                                          </p:val>
                                        </p:tav>
                                      </p:tavLst>
                                    </p:anim>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048"/>
                                        </p:tgtEl>
                                        <p:attrNameLst>
                                          <p:attrName>style.visibility</p:attrName>
                                        </p:attrNameLst>
                                      </p:cBhvr>
                                      <p:to>
                                        <p:strVal val="visible"/>
                                      </p:to>
                                    </p:set>
                                    <p:animEffect transition="in" filter="fade">
                                      <p:cBhvr>
                                        <p:cTn id="73" dur="500"/>
                                        <p:tgtEl>
                                          <p:spTgt spid="2048"/>
                                        </p:tgtEl>
                                      </p:cBhvr>
                                    </p:animEffect>
                                  </p:childTnLst>
                                </p:cTn>
                              </p:par>
                              <p:par>
                                <p:cTn id="74" presetID="53" presetClass="exit" presetSubtype="32" fill="hold" grpId="1" nodeType="withEffect">
                                  <p:stCondLst>
                                    <p:cond delay="0"/>
                                  </p:stCondLst>
                                  <p:childTnLst>
                                    <p:anim calcmode="lin" valueType="num">
                                      <p:cBhvr>
                                        <p:cTn id="75" dur="500"/>
                                        <p:tgtEl>
                                          <p:spTgt spid="31"/>
                                        </p:tgtEl>
                                        <p:attrNameLst>
                                          <p:attrName>ppt_w</p:attrName>
                                        </p:attrNameLst>
                                      </p:cBhvr>
                                      <p:tavLst>
                                        <p:tav tm="0">
                                          <p:val>
                                            <p:strVal val="ppt_w"/>
                                          </p:val>
                                        </p:tav>
                                        <p:tav tm="100000">
                                          <p:val>
                                            <p:fltVal val="0"/>
                                          </p:val>
                                        </p:tav>
                                      </p:tavLst>
                                    </p:anim>
                                    <p:anim calcmode="lin" valueType="num">
                                      <p:cBhvr>
                                        <p:cTn id="76" dur="500"/>
                                        <p:tgtEl>
                                          <p:spTgt spid="31"/>
                                        </p:tgtEl>
                                        <p:attrNameLst>
                                          <p:attrName>ppt_h</p:attrName>
                                        </p:attrNameLst>
                                      </p:cBhvr>
                                      <p:tavLst>
                                        <p:tav tm="0">
                                          <p:val>
                                            <p:strVal val="ppt_h"/>
                                          </p:val>
                                        </p:tav>
                                        <p:tav tm="100000">
                                          <p:val>
                                            <p:fltVal val="0"/>
                                          </p:val>
                                        </p:tav>
                                      </p:tavLst>
                                    </p:anim>
                                    <p:animEffect transition="out" filter="fade">
                                      <p:cBhvr>
                                        <p:cTn id="77" dur="500"/>
                                        <p:tgtEl>
                                          <p:spTgt spid="31"/>
                                        </p:tgtEl>
                                      </p:cBhvr>
                                    </p:animEffect>
                                    <p:set>
                                      <p:cBhvr>
                                        <p:cTn id="78" dur="1" fill="hold">
                                          <p:stCondLst>
                                            <p:cond delay="499"/>
                                          </p:stCondLst>
                                        </p:cTn>
                                        <p:tgtEl>
                                          <p:spTgt spid="3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par>
                          <p:cTn id="96" fill="hold">
                            <p:stCondLst>
                              <p:cond delay="2000"/>
                            </p:stCondLst>
                            <p:childTnLst>
                              <p:par>
                                <p:cTn id="97" presetID="10" presetClass="entr" presetSubtype="0" fill="hold" grpId="0" nodeType="after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500"/>
                                        <p:tgtEl>
                                          <p:spTgt spid="20"/>
                                        </p:tgtEl>
                                      </p:cBhvr>
                                    </p:animEffect>
                                  </p:childTnLst>
                                </p:cTn>
                              </p:par>
                            </p:childTnLst>
                          </p:cTn>
                        </p:par>
                        <p:par>
                          <p:cTn id="100" fill="hold">
                            <p:stCondLst>
                              <p:cond delay="2500"/>
                            </p:stCondLst>
                            <p:childTnLst>
                              <p:par>
                                <p:cTn id="101" presetID="10" presetClass="entr" presetSubtype="0" fill="hold" grpId="0" nodeType="afterEffect">
                                  <p:stCondLst>
                                    <p:cond delay="0"/>
                                  </p:stCondLst>
                                  <p:childTnLst>
                                    <p:set>
                                      <p:cBhvr>
                                        <p:cTn id="102" dur="1" fill="hold">
                                          <p:stCondLst>
                                            <p:cond delay="0"/>
                                          </p:stCondLst>
                                        </p:cTn>
                                        <p:tgtEl>
                                          <p:spTgt spid="2049"/>
                                        </p:tgtEl>
                                        <p:attrNameLst>
                                          <p:attrName>style.visibility</p:attrName>
                                        </p:attrNameLst>
                                      </p:cBhvr>
                                      <p:to>
                                        <p:strVal val="visible"/>
                                      </p:to>
                                    </p:set>
                                    <p:animEffect transition="in" filter="fade">
                                      <p:cBhvr>
                                        <p:cTn id="103" dur="500"/>
                                        <p:tgtEl>
                                          <p:spTgt spid="2049"/>
                                        </p:tgtEl>
                                      </p:cBhvr>
                                    </p:animEffect>
                                  </p:childTnLst>
                                </p:cTn>
                              </p:par>
                              <p:par>
                                <p:cTn id="104" presetID="53" presetClass="exit" presetSubtype="32" fill="hold" grpId="1" nodeType="withEffect">
                                  <p:stCondLst>
                                    <p:cond delay="0"/>
                                  </p:stCondLst>
                                  <p:childTnLst>
                                    <p:anim calcmode="lin" valueType="num">
                                      <p:cBhvr>
                                        <p:cTn id="105" dur="500"/>
                                        <p:tgtEl>
                                          <p:spTgt spid="2048"/>
                                        </p:tgtEl>
                                        <p:attrNameLst>
                                          <p:attrName>ppt_w</p:attrName>
                                        </p:attrNameLst>
                                      </p:cBhvr>
                                      <p:tavLst>
                                        <p:tav tm="0">
                                          <p:val>
                                            <p:strVal val="ppt_w"/>
                                          </p:val>
                                        </p:tav>
                                        <p:tav tm="100000">
                                          <p:val>
                                            <p:fltVal val="0"/>
                                          </p:val>
                                        </p:tav>
                                      </p:tavLst>
                                    </p:anim>
                                    <p:anim calcmode="lin" valueType="num">
                                      <p:cBhvr>
                                        <p:cTn id="106" dur="500"/>
                                        <p:tgtEl>
                                          <p:spTgt spid="2048"/>
                                        </p:tgtEl>
                                        <p:attrNameLst>
                                          <p:attrName>ppt_h</p:attrName>
                                        </p:attrNameLst>
                                      </p:cBhvr>
                                      <p:tavLst>
                                        <p:tav tm="0">
                                          <p:val>
                                            <p:strVal val="ppt_h"/>
                                          </p:val>
                                        </p:tav>
                                        <p:tav tm="100000">
                                          <p:val>
                                            <p:fltVal val="0"/>
                                          </p:val>
                                        </p:tav>
                                      </p:tavLst>
                                    </p:anim>
                                    <p:animEffect transition="out" filter="fade">
                                      <p:cBhvr>
                                        <p:cTn id="107" dur="500"/>
                                        <p:tgtEl>
                                          <p:spTgt spid="2048"/>
                                        </p:tgtEl>
                                      </p:cBhvr>
                                    </p:animEffect>
                                    <p:set>
                                      <p:cBhvr>
                                        <p:cTn id="108" dur="1" fill="hold">
                                          <p:stCondLst>
                                            <p:cond delay="499"/>
                                          </p:stCondLst>
                                        </p:cTn>
                                        <p:tgtEl>
                                          <p:spTgt spid="20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7" grpId="1"/>
      <p:bldP spid="7" grpId="2"/>
      <p:bldP spid="10" grpId="0"/>
      <p:bldP spid="10" grpId="1"/>
      <p:bldP spid="3" grpId="0" animBg="1"/>
      <p:bldP spid="9"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p:bldP spid="31" grpId="1"/>
      <p:bldP spid="2048" grpId="0"/>
      <p:bldP spid="2048" grpId="1"/>
      <p:bldP spid="20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9742E6-C650-4194-8546-F11694E983E0}"/>
              </a:ext>
            </a:extLst>
          </p:cNvPr>
          <p:cNvSpPr>
            <a:spLocks noGrp="1"/>
          </p:cNvSpPr>
          <p:nvPr>
            <p:ph type="title"/>
          </p:nvPr>
        </p:nvSpPr>
        <p:spPr>
          <a:xfrm>
            <a:off x="680321" y="710499"/>
            <a:ext cx="9613861" cy="1080938"/>
          </a:xfrm>
        </p:spPr>
        <p:txBody>
          <a:bodyPr/>
          <a:lstStyle/>
          <a:p>
            <a:r>
              <a:rPr lang="fr-FR" dirty="0"/>
              <a:t>Pourquoi le JavaScript</a:t>
            </a:r>
          </a:p>
        </p:txBody>
      </p:sp>
      <p:sp>
        <p:nvSpPr>
          <p:cNvPr id="4" name="ZoneTexte 3">
            <a:extLst>
              <a:ext uri="{FF2B5EF4-FFF2-40B4-BE49-F238E27FC236}">
                <a16:creationId xmlns:a16="http://schemas.microsoft.com/office/drawing/2014/main" id="{5354DA18-634D-499F-9C93-1CD9C28555C8}"/>
              </a:ext>
            </a:extLst>
          </p:cNvPr>
          <p:cNvSpPr txBox="1"/>
          <p:nvPr/>
        </p:nvSpPr>
        <p:spPr>
          <a:xfrm>
            <a:off x="10804124" y="575836"/>
            <a:ext cx="1266693" cy="1446550"/>
          </a:xfrm>
          <a:prstGeom prst="rect">
            <a:avLst/>
          </a:prstGeom>
          <a:noFill/>
        </p:spPr>
        <p:txBody>
          <a:bodyPr wrap="none" rtlCol="0">
            <a:spAutoFit/>
          </a:bodyPr>
          <a:lstStyle/>
          <a:p>
            <a:r>
              <a:rPr lang="fr-FR" sz="8800" dirty="0"/>
              <a:t>JS</a:t>
            </a:r>
          </a:p>
        </p:txBody>
      </p:sp>
      <p:sp>
        <p:nvSpPr>
          <p:cNvPr id="27" name="ZoneTexte 26">
            <a:extLst>
              <a:ext uri="{FF2B5EF4-FFF2-40B4-BE49-F238E27FC236}">
                <a16:creationId xmlns:a16="http://schemas.microsoft.com/office/drawing/2014/main" id="{14E5DECE-21E0-4AB7-8A64-D432C8522ACE}"/>
              </a:ext>
            </a:extLst>
          </p:cNvPr>
          <p:cNvSpPr txBox="1"/>
          <p:nvPr/>
        </p:nvSpPr>
        <p:spPr>
          <a:xfrm>
            <a:off x="5288692" y="6090583"/>
            <a:ext cx="253596" cy="369332"/>
          </a:xfrm>
          <a:prstGeom prst="rect">
            <a:avLst/>
          </a:prstGeom>
          <a:noFill/>
        </p:spPr>
        <p:txBody>
          <a:bodyPr wrap="none" rtlCol="0">
            <a:spAutoFit/>
          </a:bodyPr>
          <a:lstStyle/>
          <a:p>
            <a:r>
              <a:rPr lang="fr-FR" dirty="0"/>
              <a:t> </a:t>
            </a:r>
          </a:p>
        </p:txBody>
      </p:sp>
      <p:pic>
        <p:nvPicPr>
          <p:cNvPr id="11" name="Image 10">
            <a:extLst>
              <a:ext uri="{FF2B5EF4-FFF2-40B4-BE49-F238E27FC236}">
                <a16:creationId xmlns:a16="http://schemas.microsoft.com/office/drawing/2014/main" id="{D353CF93-442E-43B9-B076-726831D3732C}"/>
              </a:ext>
            </a:extLst>
          </p:cNvPr>
          <p:cNvPicPr>
            <a:picLocks noChangeAspect="1"/>
          </p:cNvPicPr>
          <p:nvPr/>
        </p:nvPicPr>
        <p:blipFill>
          <a:blip r:embed="rId3"/>
          <a:stretch>
            <a:fillRect/>
          </a:stretch>
        </p:blipFill>
        <p:spPr>
          <a:xfrm>
            <a:off x="1193080" y="2959375"/>
            <a:ext cx="2019300" cy="2000250"/>
          </a:xfrm>
          <a:prstGeom prst="rect">
            <a:avLst/>
          </a:prstGeom>
        </p:spPr>
      </p:pic>
      <p:pic>
        <p:nvPicPr>
          <p:cNvPr id="13" name="Image 12">
            <a:extLst>
              <a:ext uri="{FF2B5EF4-FFF2-40B4-BE49-F238E27FC236}">
                <a16:creationId xmlns:a16="http://schemas.microsoft.com/office/drawing/2014/main" id="{70C1CB23-CA18-4AD1-9DB2-BC6A5C49A961}"/>
              </a:ext>
            </a:extLst>
          </p:cNvPr>
          <p:cNvPicPr>
            <a:picLocks noChangeAspect="1"/>
          </p:cNvPicPr>
          <p:nvPr/>
        </p:nvPicPr>
        <p:blipFill>
          <a:blip r:embed="rId4"/>
          <a:stretch>
            <a:fillRect/>
          </a:stretch>
        </p:blipFill>
        <p:spPr>
          <a:xfrm>
            <a:off x="4329092" y="2940605"/>
            <a:ext cx="2324100" cy="2019300"/>
          </a:xfrm>
          <a:prstGeom prst="rect">
            <a:avLst/>
          </a:prstGeom>
        </p:spPr>
      </p:pic>
      <p:pic>
        <p:nvPicPr>
          <p:cNvPr id="25" name="Image 24">
            <a:extLst>
              <a:ext uri="{FF2B5EF4-FFF2-40B4-BE49-F238E27FC236}">
                <a16:creationId xmlns:a16="http://schemas.microsoft.com/office/drawing/2014/main" id="{4893019C-E9B6-479C-B268-45AE45F60C76}"/>
              </a:ext>
            </a:extLst>
          </p:cNvPr>
          <p:cNvPicPr>
            <a:picLocks noChangeAspect="1"/>
          </p:cNvPicPr>
          <p:nvPr/>
        </p:nvPicPr>
        <p:blipFill>
          <a:blip r:embed="rId5"/>
          <a:stretch>
            <a:fillRect/>
          </a:stretch>
        </p:blipFill>
        <p:spPr>
          <a:xfrm>
            <a:off x="7905754" y="2940605"/>
            <a:ext cx="2086321" cy="2019020"/>
          </a:xfrm>
          <a:prstGeom prst="rect">
            <a:avLst/>
          </a:prstGeom>
        </p:spPr>
      </p:pic>
      <p:sp>
        <p:nvSpPr>
          <p:cNvPr id="29" name="ZoneTexte 28">
            <a:extLst>
              <a:ext uri="{FF2B5EF4-FFF2-40B4-BE49-F238E27FC236}">
                <a16:creationId xmlns:a16="http://schemas.microsoft.com/office/drawing/2014/main" id="{65242148-ACB2-4315-9EC8-63B34983C128}"/>
              </a:ext>
            </a:extLst>
          </p:cNvPr>
          <p:cNvSpPr txBox="1"/>
          <p:nvPr/>
        </p:nvSpPr>
        <p:spPr>
          <a:xfrm>
            <a:off x="1827467" y="2389757"/>
            <a:ext cx="750526" cy="369332"/>
          </a:xfrm>
          <a:prstGeom prst="rect">
            <a:avLst/>
          </a:prstGeom>
          <a:noFill/>
        </p:spPr>
        <p:txBody>
          <a:bodyPr wrap="none" rtlCol="0">
            <a:spAutoFit/>
          </a:bodyPr>
          <a:lstStyle/>
          <a:p>
            <a:r>
              <a:rPr lang="fr-FR" dirty="0"/>
              <a:t>HTML</a:t>
            </a:r>
          </a:p>
        </p:txBody>
      </p:sp>
      <p:sp>
        <p:nvSpPr>
          <p:cNvPr id="30" name="ZoneTexte 29">
            <a:extLst>
              <a:ext uri="{FF2B5EF4-FFF2-40B4-BE49-F238E27FC236}">
                <a16:creationId xmlns:a16="http://schemas.microsoft.com/office/drawing/2014/main" id="{ECF617D9-8938-4772-ABE5-4E0038E7CDEA}"/>
              </a:ext>
            </a:extLst>
          </p:cNvPr>
          <p:cNvSpPr txBox="1"/>
          <p:nvPr/>
        </p:nvSpPr>
        <p:spPr>
          <a:xfrm>
            <a:off x="5263236" y="2338142"/>
            <a:ext cx="543739" cy="369332"/>
          </a:xfrm>
          <a:prstGeom prst="rect">
            <a:avLst/>
          </a:prstGeom>
          <a:noFill/>
        </p:spPr>
        <p:txBody>
          <a:bodyPr wrap="none" rtlCol="0">
            <a:spAutoFit/>
          </a:bodyPr>
          <a:lstStyle/>
          <a:p>
            <a:r>
              <a:rPr lang="fr-FR" dirty="0"/>
              <a:t>CSS</a:t>
            </a:r>
          </a:p>
        </p:txBody>
      </p:sp>
      <p:sp>
        <p:nvSpPr>
          <p:cNvPr id="2051" name="ZoneTexte 2050">
            <a:extLst>
              <a:ext uri="{FF2B5EF4-FFF2-40B4-BE49-F238E27FC236}">
                <a16:creationId xmlns:a16="http://schemas.microsoft.com/office/drawing/2014/main" id="{669B3B62-D91C-41AF-8F93-52C8F13D985C}"/>
              </a:ext>
            </a:extLst>
          </p:cNvPr>
          <p:cNvSpPr txBox="1"/>
          <p:nvPr/>
        </p:nvSpPr>
        <p:spPr>
          <a:xfrm>
            <a:off x="8296403" y="2448826"/>
            <a:ext cx="1252266" cy="369332"/>
          </a:xfrm>
          <a:prstGeom prst="rect">
            <a:avLst/>
          </a:prstGeom>
          <a:noFill/>
        </p:spPr>
        <p:txBody>
          <a:bodyPr wrap="none" rtlCol="0">
            <a:spAutoFit/>
          </a:bodyPr>
          <a:lstStyle/>
          <a:p>
            <a:r>
              <a:rPr lang="fr-FR" dirty="0"/>
              <a:t>JavaScript</a:t>
            </a:r>
          </a:p>
        </p:txBody>
      </p:sp>
    </p:spTree>
    <p:extLst>
      <p:ext uri="{BB962C8B-B14F-4D97-AF65-F5344CB8AC3E}">
        <p14:creationId xmlns:p14="http://schemas.microsoft.com/office/powerpoint/2010/main" val="210719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45013 -0.0051 L 0.01823 -0.00023 " pathEditMode="relative" rAng="0" ptsTypes="AA">
                                      <p:cBhvr>
                                        <p:cTn id="6" dur="2000" fill="hold"/>
                                        <p:tgtEl>
                                          <p:spTgt spid="2"/>
                                        </p:tgtEl>
                                        <p:attrNameLst>
                                          <p:attrName>ppt_x</p:attrName>
                                          <p:attrName>ppt_y</p:attrName>
                                        </p:attrNameLst>
                                      </p:cBhvr>
                                      <p:rCtr x="23411" y="231"/>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000"/>
                                        <p:tgtEl>
                                          <p:spTgt spid="29"/>
                                        </p:tgtEl>
                                      </p:cBhvr>
                                    </p:animEffect>
                                    <p:anim calcmode="lin" valueType="num">
                                      <p:cBhvr>
                                        <p:cTn id="12" dur="1000" fill="hold"/>
                                        <p:tgtEl>
                                          <p:spTgt spid="29"/>
                                        </p:tgtEl>
                                        <p:attrNameLst>
                                          <p:attrName>ppt_x</p:attrName>
                                        </p:attrNameLst>
                                      </p:cBhvr>
                                      <p:tavLst>
                                        <p:tav tm="0">
                                          <p:val>
                                            <p:strVal val="#ppt_x"/>
                                          </p:val>
                                        </p:tav>
                                        <p:tav tm="100000">
                                          <p:val>
                                            <p:strVal val="#ppt_x"/>
                                          </p:val>
                                        </p:tav>
                                      </p:tavLst>
                                    </p:anim>
                                    <p:anim calcmode="lin" valueType="num">
                                      <p:cBhvr>
                                        <p:cTn id="13" dur="1000" fill="hold"/>
                                        <p:tgtEl>
                                          <p:spTgt spid="29"/>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051"/>
                                        </p:tgtEl>
                                        <p:attrNameLst>
                                          <p:attrName>style.visibility</p:attrName>
                                        </p:attrNameLst>
                                      </p:cBhvr>
                                      <p:to>
                                        <p:strVal val="visible"/>
                                      </p:to>
                                    </p:set>
                                    <p:animEffect transition="in" filter="fade">
                                      <p:cBhvr>
                                        <p:cTn id="33" dur="1000"/>
                                        <p:tgtEl>
                                          <p:spTgt spid="2051"/>
                                        </p:tgtEl>
                                      </p:cBhvr>
                                    </p:animEffect>
                                    <p:anim calcmode="lin" valueType="num">
                                      <p:cBhvr>
                                        <p:cTn id="34" dur="1000" fill="hold"/>
                                        <p:tgtEl>
                                          <p:spTgt spid="2051"/>
                                        </p:tgtEl>
                                        <p:attrNameLst>
                                          <p:attrName>ppt_x</p:attrName>
                                        </p:attrNameLst>
                                      </p:cBhvr>
                                      <p:tavLst>
                                        <p:tav tm="0">
                                          <p:val>
                                            <p:strVal val="#ppt_x"/>
                                          </p:val>
                                        </p:tav>
                                        <p:tav tm="100000">
                                          <p:val>
                                            <p:strVal val="#ppt_x"/>
                                          </p:val>
                                        </p:tav>
                                      </p:tavLst>
                                    </p:anim>
                                    <p:anim calcmode="lin" valueType="num">
                                      <p:cBhvr>
                                        <p:cTn id="35" dur="1000" fill="hold"/>
                                        <p:tgtEl>
                                          <p:spTgt spid="2051"/>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0" grpId="0"/>
      <p:bldP spid="20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C2BFA4-79FC-492F-9156-D2C37F314422}"/>
              </a:ext>
            </a:extLst>
          </p:cNvPr>
          <p:cNvSpPr>
            <a:spLocks noGrp="1"/>
          </p:cNvSpPr>
          <p:nvPr>
            <p:ph type="title"/>
          </p:nvPr>
        </p:nvSpPr>
        <p:spPr/>
        <p:txBody>
          <a:bodyPr/>
          <a:lstStyle/>
          <a:p>
            <a:r>
              <a:rPr lang="fr-FR" dirty="0"/>
              <a:t>Le JavaScript c’est quoi ?</a:t>
            </a:r>
          </a:p>
        </p:txBody>
      </p:sp>
      <p:sp>
        <p:nvSpPr>
          <p:cNvPr id="12" name="Rectangle 11">
            <a:extLst>
              <a:ext uri="{FF2B5EF4-FFF2-40B4-BE49-F238E27FC236}">
                <a16:creationId xmlns:a16="http://schemas.microsoft.com/office/drawing/2014/main" id="{4F1E2278-1269-442E-AD3D-B9390485F407}"/>
              </a:ext>
            </a:extLst>
          </p:cNvPr>
          <p:cNvSpPr/>
          <p:nvPr/>
        </p:nvSpPr>
        <p:spPr>
          <a:xfrm>
            <a:off x="6096000" y="3390725"/>
            <a:ext cx="5974817" cy="3281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4401BCEB-FF13-4EE3-B008-B637D3F4651C}"/>
              </a:ext>
            </a:extLst>
          </p:cNvPr>
          <p:cNvSpPr txBox="1"/>
          <p:nvPr/>
        </p:nvSpPr>
        <p:spPr>
          <a:xfrm>
            <a:off x="6494704" y="6029420"/>
            <a:ext cx="3480624" cy="369332"/>
          </a:xfrm>
          <a:prstGeom prst="rect">
            <a:avLst/>
          </a:prstGeom>
          <a:noFill/>
        </p:spPr>
        <p:txBody>
          <a:bodyPr wrap="square" rtlCol="0">
            <a:spAutoFit/>
          </a:bodyPr>
          <a:lstStyle/>
          <a:p>
            <a:r>
              <a:rPr lang="fr-FR" dirty="0"/>
              <a:t>Aujourd’hui Utilisé côté serveur</a:t>
            </a:r>
          </a:p>
        </p:txBody>
      </p:sp>
      <p:sp>
        <p:nvSpPr>
          <p:cNvPr id="7" name="ZoneTexte 6">
            <a:extLst>
              <a:ext uri="{FF2B5EF4-FFF2-40B4-BE49-F238E27FC236}">
                <a16:creationId xmlns:a16="http://schemas.microsoft.com/office/drawing/2014/main" id="{0B5670A6-C495-45B6-BA2D-51D23A43BF01}"/>
              </a:ext>
            </a:extLst>
          </p:cNvPr>
          <p:cNvSpPr txBox="1"/>
          <p:nvPr/>
        </p:nvSpPr>
        <p:spPr>
          <a:xfrm>
            <a:off x="6494704" y="5133819"/>
            <a:ext cx="4779343" cy="369332"/>
          </a:xfrm>
          <a:prstGeom prst="rect">
            <a:avLst/>
          </a:prstGeom>
          <a:noFill/>
        </p:spPr>
        <p:txBody>
          <a:bodyPr wrap="square" rtlCol="0">
            <a:spAutoFit/>
          </a:bodyPr>
          <a:lstStyle/>
          <a:p>
            <a:r>
              <a:rPr lang="fr-FR" sz="1800" i="0" u="none" strike="noStrike" baseline="0" dirty="0">
                <a:latin typeface="Arial-BoldMT"/>
              </a:rPr>
              <a:t>Ajouter d</a:t>
            </a:r>
            <a:r>
              <a:rPr lang="fr-FR" dirty="0">
                <a:latin typeface="Arial-BoldMT"/>
              </a:rPr>
              <a:t>es </a:t>
            </a:r>
            <a:r>
              <a:rPr lang="fr-FR" b="1" dirty="0">
                <a:latin typeface="Arial-BoldMT"/>
              </a:rPr>
              <a:t>Animations</a:t>
            </a:r>
            <a:r>
              <a:rPr lang="fr-FR" dirty="0">
                <a:latin typeface="Arial-BoldMT"/>
              </a:rPr>
              <a:t> </a:t>
            </a:r>
            <a:r>
              <a:rPr lang="fr-FR" sz="1800" b="0" i="0" u="none" strike="noStrike" baseline="0" dirty="0">
                <a:latin typeface="ArialMT"/>
              </a:rPr>
              <a:t>à vos pages web.</a:t>
            </a:r>
            <a:endParaRPr lang="fr-FR" dirty="0"/>
          </a:p>
        </p:txBody>
      </p:sp>
      <p:sp>
        <p:nvSpPr>
          <p:cNvPr id="8" name="ZoneTexte 7">
            <a:extLst>
              <a:ext uri="{FF2B5EF4-FFF2-40B4-BE49-F238E27FC236}">
                <a16:creationId xmlns:a16="http://schemas.microsoft.com/office/drawing/2014/main" id="{18EE6E21-7C99-4C33-B55A-770581438BE8}"/>
              </a:ext>
            </a:extLst>
          </p:cNvPr>
          <p:cNvSpPr txBox="1"/>
          <p:nvPr/>
        </p:nvSpPr>
        <p:spPr>
          <a:xfrm>
            <a:off x="7124508" y="3436102"/>
            <a:ext cx="3912124" cy="461665"/>
          </a:xfrm>
          <a:prstGeom prst="rect">
            <a:avLst/>
          </a:prstGeom>
          <a:noFill/>
        </p:spPr>
        <p:txBody>
          <a:bodyPr wrap="square" rtlCol="0">
            <a:spAutoFit/>
          </a:bodyPr>
          <a:lstStyle/>
          <a:p>
            <a:r>
              <a:rPr lang="fr-FR" sz="2400" b="0" i="0" u="none" strike="noStrike" baseline="0" dirty="0">
                <a:latin typeface="ArialMT"/>
              </a:rPr>
              <a:t>Javascript vous permettra</a:t>
            </a:r>
            <a:endParaRPr lang="fr-FR" sz="2400" dirty="0"/>
          </a:p>
        </p:txBody>
      </p:sp>
      <p:sp>
        <p:nvSpPr>
          <p:cNvPr id="9" name="ZoneTexte 8">
            <a:extLst>
              <a:ext uri="{FF2B5EF4-FFF2-40B4-BE49-F238E27FC236}">
                <a16:creationId xmlns:a16="http://schemas.microsoft.com/office/drawing/2014/main" id="{CE494949-AF2C-4E6B-8A3C-519C3AB63E0E}"/>
              </a:ext>
            </a:extLst>
          </p:cNvPr>
          <p:cNvSpPr txBox="1"/>
          <p:nvPr/>
        </p:nvSpPr>
        <p:spPr>
          <a:xfrm>
            <a:off x="6494704" y="4104138"/>
            <a:ext cx="4942766" cy="369332"/>
          </a:xfrm>
          <a:prstGeom prst="rect">
            <a:avLst/>
          </a:prstGeom>
          <a:noFill/>
        </p:spPr>
        <p:txBody>
          <a:bodyPr wrap="square" rtlCol="0">
            <a:spAutoFit/>
          </a:bodyPr>
          <a:lstStyle/>
          <a:p>
            <a:r>
              <a:rPr lang="fr-FR" dirty="0">
                <a:latin typeface="ArialMT"/>
              </a:rPr>
              <a:t>C</a:t>
            </a:r>
            <a:r>
              <a:rPr lang="fr-FR" sz="1800" b="0" i="0" u="none" strike="noStrike" baseline="0" dirty="0">
                <a:latin typeface="ArialMT"/>
              </a:rPr>
              <a:t>onstruire des applications et des sites</a:t>
            </a:r>
            <a:r>
              <a:rPr lang="fr-FR" sz="1800" b="0" i="0" u="none" strike="noStrike" dirty="0">
                <a:latin typeface="ArialMT"/>
              </a:rPr>
              <a:t> Web</a:t>
            </a:r>
            <a:endParaRPr lang="fr-FR" dirty="0"/>
          </a:p>
        </p:txBody>
      </p:sp>
      <p:sp>
        <p:nvSpPr>
          <p:cNvPr id="11" name="Légende : flèche vers la droite 10">
            <a:extLst>
              <a:ext uri="{FF2B5EF4-FFF2-40B4-BE49-F238E27FC236}">
                <a16:creationId xmlns:a16="http://schemas.microsoft.com/office/drawing/2014/main" id="{22541CF4-76EE-4951-9E5C-C04CA300856D}"/>
              </a:ext>
            </a:extLst>
          </p:cNvPr>
          <p:cNvSpPr/>
          <p:nvPr/>
        </p:nvSpPr>
        <p:spPr>
          <a:xfrm>
            <a:off x="835294" y="3390559"/>
            <a:ext cx="5040054" cy="1078163"/>
          </a:xfrm>
          <a:prstGeom prst="rightArrowCallout">
            <a:avLst>
              <a:gd name="adj1" fmla="val 21406"/>
              <a:gd name="adj2" fmla="val 17812"/>
              <a:gd name="adj3" fmla="val 25000"/>
              <a:gd name="adj4" fmla="val 92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95333313-E75B-4FD6-B04F-04B8A03A812C}"/>
              </a:ext>
            </a:extLst>
          </p:cNvPr>
          <p:cNvSpPr txBox="1"/>
          <p:nvPr/>
        </p:nvSpPr>
        <p:spPr>
          <a:xfrm>
            <a:off x="1855576" y="3962664"/>
            <a:ext cx="2598564" cy="369332"/>
          </a:xfrm>
          <a:prstGeom prst="rect">
            <a:avLst/>
          </a:prstGeom>
          <a:noFill/>
        </p:spPr>
        <p:txBody>
          <a:bodyPr wrap="square" rtlCol="0">
            <a:spAutoFit/>
          </a:bodyPr>
          <a:lstStyle/>
          <a:p>
            <a:r>
              <a:rPr lang="fr-FR" dirty="0"/>
              <a:t>Langage du côté client </a:t>
            </a:r>
          </a:p>
        </p:txBody>
      </p:sp>
      <p:sp>
        <p:nvSpPr>
          <p:cNvPr id="10" name="ZoneTexte 9">
            <a:extLst>
              <a:ext uri="{FF2B5EF4-FFF2-40B4-BE49-F238E27FC236}">
                <a16:creationId xmlns:a16="http://schemas.microsoft.com/office/drawing/2014/main" id="{D6653070-1E41-4648-AD0E-E91764579D61}"/>
              </a:ext>
            </a:extLst>
          </p:cNvPr>
          <p:cNvSpPr txBox="1"/>
          <p:nvPr/>
        </p:nvSpPr>
        <p:spPr>
          <a:xfrm>
            <a:off x="6494704" y="4617541"/>
            <a:ext cx="4039993" cy="369332"/>
          </a:xfrm>
          <a:prstGeom prst="rect">
            <a:avLst/>
          </a:prstGeom>
          <a:noFill/>
        </p:spPr>
        <p:txBody>
          <a:bodyPr wrap="square" rtlCol="0">
            <a:spAutoFit/>
          </a:bodyPr>
          <a:lstStyle/>
          <a:p>
            <a:r>
              <a:rPr lang="fr-FR" sz="1800" b="0" i="0" u="none" strike="noStrike" baseline="0" dirty="0">
                <a:latin typeface="ArialMT"/>
              </a:rPr>
              <a:t>Ajouter une couche d’ </a:t>
            </a:r>
            <a:r>
              <a:rPr lang="fr-FR" sz="1800" b="1" i="0" u="none" strike="noStrike" baseline="0" dirty="0">
                <a:latin typeface="Arial-BoldMT"/>
              </a:rPr>
              <a:t>interactivité </a:t>
            </a:r>
          </a:p>
        </p:txBody>
      </p:sp>
      <p:sp>
        <p:nvSpPr>
          <p:cNvPr id="4" name="ZoneTexte 3">
            <a:extLst>
              <a:ext uri="{FF2B5EF4-FFF2-40B4-BE49-F238E27FC236}">
                <a16:creationId xmlns:a16="http://schemas.microsoft.com/office/drawing/2014/main" id="{489766C5-B79F-460A-833D-D1482BA36596}"/>
              </a:ext>
            </a:extLst>
          </p:cNvPr>
          <p:cNvSpPr txBox="1"/>
          <p:nvPr/>
        </p:nvSpPr>
        <p:spPr>
          <a:xfrm>
            <a:off x="835294" y="3467976"/>
            <a:ext cx="4639128" cy="646331"/>
          </a:xfrm>
          <a:prstGeom prst="rect">
            <a:avLst/>
          </a:prstGeom>
          <a:noFill/>
        </p:spPr>
        <p:txBody>
          <a:bodyPr wrap="square" rtlCol="0">
            <a:spAutoFit/>
          </a:bodyPr>
          <a:lstStyle/>
          <a:p>
            <a:r>
              <a:rPr lang="fr-FR" dirty="0" err="1"/>
              <a:t>Javscript</a:t>
            </a:r>
            <a:r>
              <a:rPr lang="fr-FR" dirty="0"/>
              <a:t> est un langage de programmation</a:t>
            </a:r>
          </a:p>
          <a:p>
            <a:endParaRPr lang="fr-FR" dirty="0"/>
          </a:p>
        </p:txBody>
      </p:sp>
      <p:sp>
        <p:nvSpPr>
          <p:cNvPr id="18" name="ZoneTexte 17">
            <a:extLst>
              <a:ext uri="{FF2B5EF4-FFF2-40B4-BE49-F238E27FC236}">
                <a16:creationId xmlns:a16="http://schemas.microsoft.com/office/drawing/2014/main" id="{753049D5-69FE-4FC1-B8EE-EA7C58E3CC2C}"/>
              </a:ext>
            </a:extLst>
          </p:cNvPr>
          <p:cNvSpPr txBox="1"/>
          <p:nvPr/>
        </p:nvSpPr>
        <p:spPr>
          <a:xfrm>
            <a:off x="10804124" y="575836"/>
            <a:ext cx="1266693" cy="1446550"/>
          </a:xfrm>
          <a:prstGeom prst="rect">
            <a:avLst/>
          </a:prstGeom>
          <a:noFill/>
        </p:spPr>
        <p:txBody>
          <a:bodyPr wrap="none" rtlCol="0">
            <a:spAutoFit/>
          </a:bodyPr>
          <a:lstStyle/>
          <a:p>
            <a:r>
              <a:rPr lang="fr-FR" sz="8800" dirty="0"/>
              <a:t>JS</a:t>
            </a:r>
          </a:p>
        </p:txBody>
      </p:sp>
      <p:pic>
        <p:nvPicPr>
          <p:cNvPr id="23" name="Picture 2" descr="Implémenter une solution avec node.js">
            <a:extLst>
              <a:ext uri="{FF2B5EF4-FFF2-40B4-BE49-F238E27FC236}">
                <a16:creationId xmlns:a16="http://schemas.microsoft.com/office/drawing/2014/main" id="{585E8E57-47A1-4230-BF96-1A94D4075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5975" y="5872891"/>
            <a:ext cx="1221495" cy="610748"/>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hlinkClick r:id="rId3"/>
            <a:extLst>
              <a:ext uri="{FF2B5EF4-FFF2-40B4-BE49-F238E27FC236}">
                <a16:creationId xmlns:a16="http://schemas.microsoft.com/office/drawing/2014/main" id="{8F7B69BE-E766-4220-89F7-158D68309E44}"/>
              </a:ext>
            </a:extLst>
          </p:cNvPr>
          <p:cNvSpPr txBox="1"/>
          <p:nvPr/>
        </p:nvSpPr>
        <p:spPr>
          <a:xfrm>
            <a:off x="1985639" y="2584369"/>
            <a:ext cx="8396466" cy="369332"/>
          </a:xfrm>
          <a:prstGeom prst="rect">
            <a:avLst/>
          </a:prstGeom>
          <a:noFill/>
        </p:spPr>
        <p:txBody>
          <a:bodyPr wrap="none" rtlCol="0">
            <a:spAutoFit/>
          </a:bodyPr>
          <a:lstStyle/>
          <a:p>
            <a:r>
              <a:rPr lang="fr-FR" dirty="0">
                <a:hlinkClick r:id="rId3"/>
              </a:rPr>
              <a:t>https://www.creativebloq.com/web-design/examples-of-javascript-1233964/2</a:t>
            </a:r>
            <a:endParaRPr lang="fr-FR" dirty="0"/>
          </a:p>
        </p:txBody>
      </p:sp>
    </p:spTree>
    <p:extLst>
      <p:ext uri="{BB962C8B-B14F-4D97-AF65-F5344CB8AC3E}">
        <p14:creationId xmlns:p14="http://schemas.microsoft.com/office/powerpoint/2010/main" val="158577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49466 0.00208 L 1.25E-6 4.07407E-6 " pathEditMode="relative" rAng="0" ptsTypes="AA">
                                      <p:cBhvr>
                                        <p:cTn id="6" dur="2000" fill="hold"/>
                                        <p:tgtEl>
                                          <p:spTgt spid="2"/>
                                        </p:tgtEl>
                                        <p:attrNameLst>
                                          <p:attrName>ppt_x</p:attrName>
                                          <p:attrName>ppt_y</p:attrName>
                                        </p:attrNameLst>
                                      </p:cBhvr>
                                      <p:rCtr x="24688" y="-11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500"/>
                            </p:stCondLst>
                            <p:childTnLst>
                              <p:par>
                                <p:cTn id="36" presetID="42" presetClass="entr" presetSubtype="0" fill="hold" grpId="0" nodeType="afterEffect">
                                  <p:stCondLst>
                                    <p:cond delay="2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par>
                          <p:cTn id="41" fill="hold">
                            <p:stCondLst>
                              <p:cond delay="1750"/>
                            </p:stCondLst>
                            <p:childTnLst>
                              <p:par>
                                <p:cTn id="42" presetID="42" presetClass="entr" presetSubtype="0" fill="hold" grpId="0" nodeType="afterEffect">
                                  <p:stCondLst>
                                    <p:cond delay="25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par>
                          <p:cTn id="47" fill="hold">
                            <p:stCondLst>
                              <p:cond delay="3000"/>
                            </p:stCondLst>
                            <p:childTnLst>
                              <p:par>
                                <p:cTn id="48" presetID="42" presetClass="entr" presetSubtype="0" fill="hold" grpId="0" nodeType="afterEffect">
                                  <p:stCondLst>
                                    <p:cond delay="25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1000"/>
                                        <p:tgtEl>
                                          <p:spTgt spid="6"/>
                                        </p:tgtEl>
                                      </p:cBhvr>
                                    </p:animEffect>
                                    <p:anim calcmode="lin" valueType="num">
                                      <p:cBhvr>
                                        <p:cTn id="58" dur="1000" fill="hold"/>
                                        <p:tgtEl>
                                          <p:spTgt spid="6"/>
                                        </p:tgtEl>
                                        <p:attrNameLst>
                                          <p:attrName>ppt_x</p:attrName>
                                        </p:attrNameLst>
                                      </p:cBhvr>
                                      <p:tavLst>
                                        <p:tav tm="0">
                                          <p:val>
                                            <p:strVal val="#ppt_x"/>
                                          </p:val>
                                        </p:tav>
                                        <p:tav tm="100000">
                                          <p:val>
                                            <p:strVal val="#ppt_x"/>
                                          </p:val>
                                        </p:tav>
                                      </p:tavLst>
                                    </p:anim>
                                    <p:anim calcmode="lin" valueType="num">
                                      <p:cBhvr>
                                        <p:cTn id="59" dur="1000" fill="hold"/>
                                        <p:tgtEl>
                                          <p:spTgt spid="6"/>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42" presetClass="entr" presetSubtype="0"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1000"/>
                                        <p:tgtEl>
                                          <p:spTgt spid="23"/>
                                        </p:tgtEl>
                                      </p:cBhvr>
                                    </p:animEffect>
                                    <p:anim calcmode="lin" valueType="num">
                                      <p:cBhvr>
                                        <p:cTn id="64" dur="1000" fill="hold"/>
                                        <p:tgtEl>
                                          <p:spTgt spid="23"/>
                                        </p:tgtEl>
                                        <p:attrNameLst>
                                          <p:attrName>ppt_x</p:attrName>
                                        </p:attrNameLst>
                                      </p:cBhvr>
                                      <p:tavLst>
                                        <p:tav tm="0">
                                          <p:val>
                                            <p:strVal val="#ppt_x"/>
                                          </p:val>
                                        </p:tav>
                                        <p:tav tm="100000">
                                          <p:val>
                                            <p:strVal val="#ppt_x"/>
                                          </p:val>
                                        </p:tav>
                                      </p:tavLst>
                                    </p:anim>
                                    <p:anim calcmode="lin" valueType="num">
                                      <p:cBhvr>
                                        <p:cTn id="6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6" grpId="0"/>
      <p:bldP spid="7" grpId="0"/>
      <p:bldP spid="8" grpId="0"/>
      <p:bldP spid="9" grpId="0"/>
      <p:bldP spid="11" grpId="0" animBg="1"/>
      <p:bldP spid="5" grpId="0"/>
      <p:bldP spid="10" grpId="0"/>
      <p:bldP spid="4"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lipse 12">
            <a:extLst>
              <a:ext uri="{FF2B5EF4-FFF2-40B4-BE49-F238E27FC236}">
                <a16:creationId xmlns:a16="http://schemas.microsoft.com/office/drawing/2014/main" id="{CB2584CA-E1AA-4F2A-85DA-F11A9F4BDEF8}"/>
              </a:ext>
            </a:extLst>
          </p:cNvPr>
          <p:cNvSpPr/>
          <p:nvPr/>
        </p:nvSpPr>
        <p:spPr>
          <a:xfrm>
            <a:off x="3948093" y="2552957"/>
            <a:ext cx="3685881" cy="368588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102430BE-B494-4B47-8D7B-CA2888742469}"/>
              </a:ext>
            </a:extLst>
          </p:cNvPr>
          <p:cNvSpPr>
            <a:spLocks noGrp="1"/>
          </p:cNvSpPr>
          <p:nvPr>
            <p:ph type="title"/>
          </p:nvPr>
        </p:nvSpPr>
        <p:spPr>
          <a:xfrm>
            <a:off x="797717" y="765224"/>
            <a:ext cx="9613861" cy="1080938"/>
          </a:xfrm>
        </p:spPr>
        <p:txBody>
          <a:bodyPr>
            <a:normAutofit/>
          </a:bodyPr>
          <a:lstStyle/>
          <a:p>
            <a:r>
              <a:rPr lang="fr-FR" b="0" i="0" u="none" strike="noStrike" baseline="0" dirty="0">
                <a:latin typeface="ArialMT"/>
              </a:rPr>
              <a:t>La</a:t>
            </a:r>
            <a:r>
              <a:rPr lang="fr-FR" b="0" i="0" u="none" strike="noStrike" dirty="0">
                <a:latin typeface="ArialMT"/>
              </a:rPr>
              <a:t> Famille JavaScript</a:t>
            </a:r>
            <a:endParaRPr lang="fr-FR" dirty="0"/>
          </a:p>
        </p:txBody>
      </p:sp>
      <p:sp>
        <p:nvSpPr>
          <p:cNvPr id="11" name="ZoneTexte 10">
            <a:extLst>
              <a:ext uri="{FF2B5EF4-FFF2-40B4-BE49-F238E27FC236}">
                <a16:creationId xmlns:a16="http://schemas.microsoft.com/office/drawing/2014/main" id="{1AD073D8-1EC7-474E-BC84-7B294D8C20ED}"/>
              </a:ext>
            </a:extLst>
          </p:cNvPr>
          <p:cNvSpPr txBox="1"/>
          <p:nvPr/>
        </p:nvSpPr>
        <p:spPr>
          <a:xfrm>
            <a:off x="10804124" y="575836"/>
            <a:ext cx="1266693" cy="1446550"/>
          </a:xfrm>
          <a:prstGeom prst="rect">
            <a:avLst/>
          </a:prstGeom>
          <a:noFill/>
        </p:spPr>
        <p:txBody>
          <a:bodyPr wrap="none" rtlCol="0">
            <a:spAutoFit/>
          </a:bodyPr>
          <a:lstStyle/>
          <a:p>
            <a:r>
              <a:rPr lang="fr-FR" sz="8800" dirty="0"/>
              <a:t>JS</a:t>
            </a:r>
          </a:p>
        </p:txBody>
      </p:sp>
      <p:pic>
        <p:nvPicPr>
          <p:cNvPr id="1026" name="Picture 2" descr="Implémenter une solution avec node.js">
            <a:extLst>
              <a:ext uri="{FF2B5EF4-FFF2-40B4-BE49-F238E27FC236}">
                <a16:creationId xmlns:a16="http://schemas.microsoft.com/office/drawing/2014/main" id="{C816AD43-78C9-4ACC-9C2A-D42B587F6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139" y="1929814"/>
            <a:ext cx="1221495" cy="6107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ct — Wikipédia">
            <a:extLst>
              <a:ext uri="{FF2B5EF4-FFF2-40B4-BE49-F238E27FC236}">
                <a16:creationId xmlns:a16="http://schemas.microsoft.com/office/drawing/2014/main" id="{BDAA16B1-749F-49F4-99C0-2AD0F87CC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626" y="2509464"/>
            <a:ext cx="1589118" cy="11230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gular — Wikipédia">
            <a:extLst>
              <a:ext uri="{FF2B5EF4-FFF2-40B4-BE49-F238E27FC236}">
                <a16:creationId xmlns:a16="http://schemas.microsoft.com/office/drawing/2014/main" id="{9B5FB527-5341-4BF6-812B-2CF239EE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303" y="4822366"/>
            <a:ext cx="1057636" cy="10576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éveloppement Vue JS | Coqpit - Agence de communication et Web Marketing -  Création de Site Web à Clermont-Ferrand">
            <a:extLst>
              <a:ext uri="{FF2B5EF4-FFF2-40B4-BE49-F238E27FC236}">
                <a16:creationId xmlns:a16="http://schemas.microsoft.com/office/drawing/2014/main" id="{E0D21986-6EF5-4551-893C-FE135F3C6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836" y="6396320"/>
            <a:ext cx="1213925" cy="4270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ormation Ionic 5 : Framework Mobile Angular ⋆ Ambient Formations">
            <a:extLst>
              <a:ext uri="{FF2B5EF4-FFF2-40B4-BE49-F238E27FC236}">
                <a16:creationId xmlns:a16="http://schemas.microsoft.com/office/drawing/2014/main" id="{B4A66A93-7315-4436-93CD-AC99CA3589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5980" y="2431533"/>
            <a:ext cx="1235358" cy="10809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Next.js - Wikipedia">
            <a:extLst>
              <a:ext uri="{FF2B5EF4-FFF2-40B4-BE49-F238E27FC236}">
                <a16:creationId xmlns:a16="http://schemas.microsoft.com/office/drawing/2014/main" id="{FD4F3B2E-F234-4704-AAE4-C46771FA18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1391" y="5077052"/>
            <a:ext cx="1242857" cy="74467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AC4386D6-70C0-4E30-8239-8CFF65FD4D0E}"/>
              </a:ext>
            </a:extLst>
          </p:cNvPr>
          <p:cNvPicPr>
            <a:picLocks noChangeAspect="1"/>
          </p:cNvPicPr>
          <p:nvPr/>
        </p:nvPicPr>
        <p:blipFill>
          <a:blip r:embed="rId9"/>
          <a:stretch>
            <a:fillRect/>
          </a:stretch>
        </p:blipFill>
        <p:spPr>
          <a:xfrm>
            <a:off x="4267019" y="3526505"/>
            <a:ext cx="3085733" cy="1745367"/>
          </a:xfrm>
          <a:prstGeom prst="rect">
            <a:avLst/>
          </a:prstGeom>
        </p:spPr>
      </p:pic>
      <p:sp>
        <p:nvSpPr>
          <p:cNvPr id="14" name="Ellipse 13">
            <a:extLst>
              <a:ext uri="{FF2B5EF4-FFF2-40B4-BE49-F238E27FC236}">
                <a16:creationId xmlns:a16="http://schemas.microsoft.com/office/drawing/2014/main" id="{720CF918-4E15-4AC8-9370-E8CBA55CFC01}"/>
              </a:ext>
            </a:extLst>
          </p:cNvPr>
          <p:cNvSpPr/>
          <p:nvPr/>
        </p:nvSpPr>
        <p:spPr>
          <a:xfrm>
            <a:off x="5668483" y="2431533"/>
            <a:ext cx="245097" cy="230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E09536C8-7978-4669-8A5C-C533BA7253C5}"/>
              </a:ext>
            </a:extLst>
          </p:cNvPr>
          <p:cNvSpPr/>
          <p:nvPr/>
        </p:nvSpPr>
        <p:spPr>
          <a:xfrm>
            <a:off x="7143432" y="3198832"/>
            <a:ext cx="245097" cy="230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BDE2141F-F329-4122-9DD5-9EFF93C38DF7}"/>
              </a:ext>
            </a:extLst>
          </p:cNvPr>
          <p:cNvSpPr/>
          <p:nvPr/>
        </p:nvSpPr>
        <p:spPr>
          <a:xfrm>
            <a:off x="7143431" y="5334308"/>
            <a:ext cx="245097" cy="230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A014E483-3697-4D8C-BBCA-999D49D9897B}"/>
              </a:ext>
            </a:extLst>
          </p:cNvPr>
          <p:cNvSpPr/>
          <p:nvPr/>
        </p:nvSpPr>
        <p:spPr>
          <a:xfrm>
            <a:off x="5668483" y="6087411"/>
            <a:ext cx="245097" cy="230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77F0DDC9-7F67-43D8-A5C1-5CC53AAD9B11}"/>
              </a:ext>
            </a:extLst>
          </p:cNvPr>
          <p:cNvSpPr/>
          <p:nvPr/>
        </p:nvSpPr>
        <p:spPr>
          <a:xfrm>
            <a:off x="4095530" y="5215317"/>
            <a:ext cx="245097" cy="230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72B4B971-E7B3-4F1A-BB7A-4BFFF4749BA3}"/>
              </a:ext>
            </a:extLst>
          </p:cNvPr>
          <p:cNvSpPr/>
          <p:nvPr/>
        </p:nvSpPr>
        <p:spPr>
          <a:xfrm>
            <a:off x="4166647" y="3198832"/>
            <a:ext cx="245097" cy="230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2554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par>
                                <p:cTn id="10" presetID="42" presetClass="path" presetSubtype="0" accel="50000" decel="50000" fill="hold" grpId="0" nodeType="withEffect">
                                  <p:stCondLst>
                                    <p:cond delay="0"/>
                                  </p:stCondLst>
                                  <p:childTnLst>
                                    <p:animMotion origin="layout" path="M -0.54024 -0.00254 L 1.875E-6 -3.33333E-6 " pathEditMode="relative" rAng="0" ptsTypes="AA">
                                      <p:cBhvr>
                                        <p:cTn id="11" dur="2000" fill="hold"/>
                                        <p:tgtEl>
                                          <p:spTgt spid="2"/>
                                        </p:tgtEl>
                                        <p:attrNameLst>
                                          <p:attrName>ppt_x</p:attrName>
                                          <p:attrName>ppt_y</p:attrName>
                                        </p:attrNameLst>
                                      </p:cBhvr>
                                      <p:rCtr x="27005" y="116"/>
                                    </p:animMotion>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par>
                          <p:cTn id="33" fill="hold">
                            <p:stCondLst>
                              <p:cond delay="400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450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fade">
                                      <p:cBhvr>
                                        <p:cTn id="44" dur="500"/>
                                        <p:tgtEl>
                                          <p:spTgt spid="1026"/>
                                        </p:tgtEl>
                                      </p:cBhvr>
                                    </p:animEffect>
                                  </p:childTnLst>
                                </p:cTn>
                              </p:par>
                            </p:childTnLst>
                          </p:cTn>
                        </p:par>
                        <p:par>
                          <p:cTn id="45" fill="hold">
                            <p:stCondLst>
                              <p:cond delay="5500"/>
                            </p:stCondLst>
                            <p:childTnLst>
                              <p:par>
                                <p:cTn id="46" presetID="10" presetClass="entr" presetSubtype="0" fill="hold" nodeType="afterEffect">
                                  <p:stCondLst>
                                    <p:cond delay="0"/>
                                  </p:stCondLst>
                                  <p:childTnLst>
                                    <p:set>
                                      <p:cBhvr>
                                        <p:cTn id="47" dur="1" fill="hold">
                                          <p:stCondLst>
                                            <p:cond delay="0"/>
                                          </p:stCondLst>
                                        </p:cTn>
                                        <p:tgtEl>
                                          <p:spTgt spid="1038"/>
                                        </p:tgtEl>
                                        <p:attrNameLst>
                                          <p:attrName>style.visibility</p:attrName>
                                        </p:attrNameLst>
                                      </p:cBhvr>
                                      <p:to>
                                        <p:strVal val="visible"/>
                                      </p:to>
                                    </p:set>
                                    <p:animEffect transition="in" filter="fade">
                                      <p:cBhvr>
                                        <p:cTn id="48" dur="500"/>
                                        <p:tgtEl>
                                          <p:spTgt spid="1038"/>
                                        </p:tgtEl>
                                      </p:cBhvr>
                                    </p:animEffect>
                                  </p:childTnLst>
                                </p:cTn>
                              </p:par>
                            </p:childTnLst>
                          </p:cTn>
                        </p:par>
                        <p:par>
                          <p:cTn id="49" fill="hold">
                            <p:stCondLst>
                              <p:cond delay="6000"/>
                            </p:stCondLst>
                            <p:childTnLst>
                              <p:par>
                                <p:cTn id="50" presetID="10" presetClass="entr" presetSubtype="0" fill="hold" nodeType="afterEffect">
                                  <p:stCondLst>
                                    <p:cond delay="0"/>
                                  </p:stCondLst>
                                  <p:childTnLst>
                                    <p:set>
                                      <p:cBhvr>
                                        <p:cTn id="51" dur="1" fill="hold">
                                          <p:stCondLst>
                                            <p:cond delay="0"/>
                                          </p:stCondLst>
                                        </p:cTn>
                                        <p:tgtEl>
                                          <p:spTgt spid="1040"/>
                                        </p:tgtEl>
                                        <p:attrNameLst>
                                          <p:attrName>style.visibility</p:attrName>
                                        </p:attrNameLst>
                                      </p:cBhvr>
                                      <p:to>
                                        <p:strVal val="visible"/>
                                      </p:to>
                                    </p:set>
                                    <p:animEffect transition="in" filter="fade">
                                      <p:cBhvr>
                                        <p:cTn id="52" dur="500"/>
                                        <p:tgtEl>
                                          <p:spTgt spid="1040"/>
                                        </p:tgtEl>
                                      </p:cBhvr>
                                    </p:animEffect>
                                  </p:childTnLst>
                                </p:cTn>
                              </p:par>
                            </p:childTnLst>
                          </p:cTn>
                        </p:par>
                        <p:par>
                          <p:cTn id="53" fill="hold">
                            <p:stCondLst>
                              <p:cond delay="6500"/>
                            </p:stCondLst>
                            <p:childTnLst>
                              <p:par>
                                <p:cTn id="54" presetID="10" presetClass="entr" presetSubtype="0" fill="hold" nodeType="afterEffect">
                                  <p:stCondLst>
                                    <p:cond delay="0"/>
                                  </p:stCondLst>
                                  <p:childTnLst>
                                    <p:set>
                                      <p:cBhvr>
                                        <p:cTn id="55" dur="1" fill="hold">
                                          <p:stCondLst>
                                            <p:cond delay="0"/>
                                          </p:stCondLst>
                                        </p:cTn>
                                        <p:tgtEl>
                                          <p:spTgt spid="1036"/>
                                        </p:tgtEl>
                                        <p:attrNameLst>
                                          <p:attrName>style.visibility</p:attrName>
                                        </p:attrNameLst>
                                      </p:cBhvr>
                                      <p:to>
                                        <p:strVal val="visible"/>
                                      </p:to>
                                    </p:set>
                                    <p:animEffect transition="in" filter="fade">
                                      <p:cBhvr>
                                        <p:cTn id="56" dur="500"/>
                                        <p:tgtEl>
                                          <p:spTgt spid="1036"/>
                                        </p:tgtEl>
                                      </p:cBhvr>
                                    </p:animEffect>
                                  </p:childTnLst>
                                </p:cTn>
                              </p:par>
                            </p:childTnLst>
                          </p:cTn>
                        </p:par>
                        <p:par>
                          <p:cTn id="57" fill="hold">
                            <p:stCondLst>
                              <p:cond delay="7000"/>
                            </p:stCondLst>
                            <p:childTnLst>
                              <p:par>
                                <p:cTn id="58" presetID="10" presetClass="entr" presetSubtype="0" fill="hold" nodeType="afterEffect">
                                  <p:stCondLst>
                                    <p:cond delay="0"/>
                                  </p:stCondLst>
                                  <p:childTnLst>
                                    <p:set>
                                      <p:cBhvr>
                                        <p:cTn id="59" dur="1" fill="hold">
                                          <p:stCondLst>
                                            <p:cond delay="0"/>
                                          </p:stCondLst>
                                        </p:cTn>
                                        <p:tgtEl>
                                          <p:spTgt spid="1034"/>
                                        </p:tgtEl>
                                        <p:attrNameLst>
                                          <p:attrName>style.visibility</p:attrName>
                                        </p:attrNameLst>
                                      </p:cBhvr>
                                      <p:to>
                                        <p:strVal val="visible"/>
                                      </p:to>
                                    </p:set>
                                    <p:animEffect transition="in" filter="fade">
                                      <p:cBhvr>
                                        <p:cTn id="60" dur="500"/>
                                        <p:tgtEl>
                                          <p:spTgt spid="1034"/>
                                        </p:tgtEl>
                                      </p:cBhvr>
                                    </p:animEffect>
                                  </p:childTnLst>
                                </p:cTn>
                              </p:par>
                            </p:childTnLst>
                          </p:cTn>
                        </p:par>
                        <p:par>
                          <p:cTn id="61" fill="hold">
                            <p:stCondLst>
                              <p:cond delay="7500"/>
                            </p:stCondLst>
                            <p:childTnLst>
                              <p:par>
                                <p:cTn id="62" presetID="10" presetClass="entr" presetSubtype="0" fill="hold" nodeType="afterEffect">
                                  <p:stCondLst>
                                    <p:cond delay="0"/>
                                  </p:stCondLst>
                                  <p:childTnLst>
                                    <p:set>
                                      <p:cBhvr>
                                        <p:cTn id="63" dur="1" fill="hold">
                                          <p:stCondLst>
                                            <p:cond delay="0"/>
                                          </p:stCondLst>
                                        </p:cTn>
                                        <p:tgtEl>
                                          <p:spTgt spid="1030"/>
                                        </p:tgtEl>
                                        <p:attrNameLst>
                                          <p:attrName>style.visibility</p:attrName>
                                        </p:attrNameLst>
                                      </p:cBhvr>
                                      <p:to>
                                        <p:strVal val="visible"/>
                                      </p:to>
                                    </p:set>
                                    <p:animEffect transition="in" filter="fade">
                                      <p:cBhvr>
                                        <p:cTn id="64"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14" grpId="0" animBg="1"/>
      <p:bldP spid="26" grpId="0" animBg="1"/>
      <p:bldP spid="27" grpId="0" animBg="1"/>
      <p:bldP spid="28"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F6935-9535-48A2-8BC5-DAB5E9221571}"/>
              </a:ext>
            </a:extLst>
          </p:cNvPr>
          <p:cNvSpPr>
            <a:spLocks noGrp="1"/>
          </p:cNvSpPr>
          <p:nvPr>
            <p:ph type="title"/>
          </p:nvPr>
        </p:nvSpPr>
        <p:spPr/>
        <p:txBody>
          <a:bodyPr/>
          <a:lstStyle/>
          <a:p>
            <a:r>
              <a:rPr lang="fr-FR" dirty="0"/>
              <a:t>LE DOM </a:t>
            </a:r>
            <a:r>
              <a:rPr lang="fr-FR" sz="1600" dirty="0"/>
              <a:t>(Document Object Model)</a:t>
            </a:r>
            <a:endParaRPr lang="fr-FR" dirty="0"/>
          </a:p>
        </p:txBody>
      </p:sp>
      <p:sp>
        <p:nvSpPr>
          <p:cNvPr id="18" name="ZoneTexte 17">
            <a:extLst>
              <a:ext uri="{FF2B5EF4-FFF2-40B4-BE49-F238E27FC236}">
                <a16:creationId xmlns:a16="http://schemas.microsoft.com/office/drawing/2014/main" id="{418F8CDA-DEA0-4416-BCC0-F1E46D06C07D}"/>
              </a:ext>
            </a:extLst>
          </p:cNvPr>
          <p:cNvSpPr txBox="1"/>
          <p:nvPr/>
        </p:nvSpPr>
        <p:spPr>
          <a:xfrm>
            <a:off x="10804124" y="575836"/>
            <a:ext cx="1266693" cy="1446550"/>
          </a:xfrm>
          <a:prstGeom prst="rect">
            <a:avLst/>
          </a:prstGeom>
          <a:noFill/>
        </p:spPr>
        <p:txBody>
          <a:bodyPr wrap="none" rtlCol="0">
            <a:spAutoFit/>
          </a:bodyPr>
          <a:lstStyle/>
          <a:p>
            <a:r>
              <a:rPr lang="fr-FR" sz="8800" dirty="0"/>
              <a:t>JS</a:t>
            </a:r>
          </a:p>
        </p:txBody>
      </p:sp>
      <p:sp>
        <p:nvSpPr>
          <p:cNvPr id="9" name="ZoneTexte 8">
            <a:extLst>
              <a:ext uri="{FF2B5EF4-FFF2-40B4-BE49-F238E27FC236}">
                <a16:creationId xmlns:a16="http://schemas.microsoft.com/office/drawing/2014/main" id="{917DE856-B670-408F-9E58-D3D90694E82F}"/>
              </a:ext>
            </a:extLst>
          </p:cNvPr>
          <p:cNvSpPr txBox="1"/>
          <p:nvPr/>
        </p:nvSpPr>
        <p:spPr>
          <a:xfrm>
            <a:off x="326397" y="2739192"/>
            <a:ext cx="5977583" cy="3247043"/>
          </a:xfrm>
          <a:prstGeom prst="rect">
            <a:avLst/>
          </a:prstGeom>
          <a:solidFill>
            <a:schemeClr val="tx1"/>
          </a:solidFill>
        </p:spPr>
        <p:txBody>
          <a:bodyPr wrap="square" rtlCol="0">
            <a:spAutoFit/>
          </a:bodyPr>
          <a:lstStyle/>
          <a:p>
            <a:r>
              <a:rPr lang="fr-FR" sz="1100" b="0" dirty="0">
                <a:solidFill>
                  <a:srgbClr val="808080"/>
                </a:solidFill>
                <a:effectLst/>
                <a:latin typeface="Consolas" panose="020B0609020204030204" pitchFamily="49" charset="0"/>
              </a:rPr>
              <a:t>&lt;!</a:t>
            </a:r>
            <a:r>
              <a:rPr lang="fr-FR" sz="1100" b="0" dirty="0">
                <a:solidFill>
                  <a:srgbClr val="569CD6"/>
                </a:solidFill>
                <a:effectLst/>
                <a:latin typeface="Consolas" panose="020B0609020204030204" pitchFamily="49" charset="0"/>
              </a:rPr>
              <a:t>DOCTYPE</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html</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&lt;</a:t>
            </a:r>
            <a:r>
              <a:rPr lang="fr-FR" sz="1100" b="0" dirty="0">
                <a:solidFill>
                  <a:srgbClr val="569CD6"/>
                </a:solidFill>
                <a:effectLst/>
                <a:latin typeface="Consolas" panose="020B0609020204030204" pitchFamily="49" charset="0"/>
              </a:rPr>
              <a:t>html</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lang</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fr</a:t>
            </a:r>
            <a:r>
              <a:rPr lang="fr-FR" sz="1100" b="0" dirty="0">
                <a:solidFill>
                  <a:srgbClr val="CE9178"/>
                </a:solidFill>
                <a:effectLst/>
                <a:latin typeface="Consolas" panose="020B0609020204030204" pitchFamily="49" charset="0"/>
              </a:rPr>
              <a:t>"</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err="1">
                <a:solidFill>
                  <a:srgbClr val="569CD6"/>
                </a:solidFill>
                <a:effectLst/>
                <a:latin typeface="Consolas" panose="020B0609020204030204" pitchFamily="49" charset="0"/>
              </a:rPr>
              <a:t>head</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err="1">
                <a:solidFill>
                  <a:srgbClr val="569CD6"/>
                </a:solidFill>
                <a:effectLst/>
                <a:latin typeface="Consolas" panose="020B0609020204030204" pitchFamily="49" charset="0"/>
              </a:rPr>
              <a:t>meta</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charset</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"UTF-8"</a:t>
            </a:r>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err="1">
                <a:solidFill>
                  <a:srgbClr val="569CD6"/>
                </a:solidFill>
                <a:effectLst/>
                <a:latin typeface="Consolas" panose="020B0609020204030204" pitchFamily="49" charset="0"/>
              </a:rPr>
              <a:t>meta</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http-</a:t>
            </a:r>
            <a:r>
              <a:rPr lang="fr-FR" sz="1100" b="0" dirty="0" err="1">
                <a:solidFill>
                  <a:srgbClr val="9CDCFE"/>
                </a:solidFill>
                <a:effectLst/>
                <a:latin typeface="Consolas" panose="020B0609020204030204" pitchFamily="49" charset="0"/>
              </a:rPr>
              <a:t>equiv</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"X-UA-Compatible"</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content</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"IE=</a:t>
            </a:r>
            <a:r>
              <a:rPr lang="fr-FR" sz="1100" b="0" dirty="0" err="1">
                <a:solidFill>
                  <a:srgbClr val="CE9178"/>
                </a:solidFill>
                <a:effectLst/>
                <a:latin typeface="Consolas" panose="020B0609020204030204" pitchFamily="49" charset="0"/>
              </a:rPr>
              <a:t>edge</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err="1">
                <a:solidFill>
                  <a:srgbClr val="569CD6"/>
                </a:solidFill>
                <a:effectLst/>
                <a:latin typeface="Consolas" panose="020B0609020204030204" pitchFamily="49" charset="0"/>
              </a:rPr>
              <a:t>meta</a:t>
            </a:r>
            <a:r>
              <a:rPr lang="fr-FR" sz="1100" b="0" dirty="0">
                <a:solidFill>
                  <a:srgbClr val="D4D4D4"/>
                </a:solidFill>
                <a:effectLst/>
                <a:latin typeface="Consolas" panose="020B0609020204030204" pitchFamily="49" charset="0"/>
              </a:rPr>
              <a:t> </a:t>
            </a:r>
            <a:r>
              <a:rPr lang="fr-FR" sz="1100" b="0" dirty="0" err="1">
                <a:solidFill>
                  <a:srgbClr val="9CDCFE"/>
                </a:solidFill>
                <a:effectLst/>
                <a:latin typeface="Consolas" panose="020B0609020204030204" pitchFamily="49" charset="0"/>
              </a:rPr>
              <a:t>name</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viewport</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content</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width</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device-width</a:t>
            </a:r>
            <a:r>
              <a:rPr lang="fr-FR" sz="1100" b="0" dirty="0">
                <a:solidFill>
                  <a:srgbClr val="CE9178"/>
                </a:solidFill>
                <a:effectLst/>
                <a:latin typeface="Consolas" panose="020B0609020204030204" pitchFamily="49" charset="0"/>
              </a:rPr>
              <a:t>, initial-</a:t>
            </a:r>
            <a:r>
              <a:rPr lang="fr-FR" sz="1100" b="0" dirty="0" err="1">
                <a:solidFill>
                  <a:srgbClr val="CE9178"/>
                </a:solidFill>
                <a:effectLst/>
                <a:latin typeface="Consolas" panose="020B0609020204030204" pitchFamily="49" charset="0"/>
              </a:rPr>
              <a:t>scale</a:t>
            </a:r>
            <a:r>
              <a:rPr lang="fr-FR" sz="1100" b="0" dirty="0">
                <a:solidFill>
                  <a:srgbClr val="CE9178"/>
                </a:solidFill>
                <a:effectLst/>
                <a:latin typeface="Consolas" panose="020B0609020204030204" pitchFamily="49" charset="0"/>
              </a:rPr>
              <a:t>=1.0"</a:t>
            </a:r>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err="1">
                <a:solidFill>
                  <a:srgbClr val="569CD6"/>
                </a:solidFill>
                <a:effectLst/>
                <a:latin typeface="Consolas" panose="020B0609020204030204" pitchFamily="49" charset="0"/>
              </a:rPr>
              <a:t>link</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rel</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stylesheet</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href</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"index.css"</a:t>
            </a:r>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err="1">
                <a:solidFill>
                  <a:srgbClr val="569CD6"/>
                </a:solidFill>
                <a:effectLst/>
                <a:latin typeface="Consolas" panose="020B0609020204030204" pitchFamily="49" charset="0"/>
              </a:rPr>
              <a:t>title</a:t>
            </a:r>
            <a:r>
              <a:rPr lang="fr-FR" sz="1100" b="0" dirty="0">
                <a:solidFill>
                  <a:srgbClr val="808080"/>
                </a:solidFill>
                <a:effectLst/>
                <a:latin typeface="Consolas" panose="020B0609020204030204" pitchFamily="49" charset="0"/>
              </a:rPr>
              <a:t>&gt;</a:t>
            </a:r>
            <a:r>
              <a:rPr lang="fr-FR" sz="1100" b="0" dirty="0">
                <a:solidFill>
                  <a:srgbClr val="D4D4D4"/>
                </a:solidFill>
                <a:effectLst/>
                <a:latin typeface="Consolas" panose="020B0609020204030204" pitchFamily="49" charset="0"/>
              </a:rPr>
              <a:t>Cours JS</a:t>
            </a:r>
            <a:r>
              <a:rPr lang="fr-FR" sz="1100" b="0" dirty="0">
                <a:solidFill>
                  <a:srgbClr val="808080"/>
                </a:solidFill>
                <a:effectLst/>
                <a:latin typeface="Consolas" panose="020B0609020204030204" pitchFamily="49" charset="0"/>
              </a:rPr>
              <a:t>&lt;/</a:t>
            </a:r>
            <a:r>
              <a:rPr lang="fr-FR" sz="1100" b="0" dirty="0" err="1">
                <a:solidFill>
                  <a:srgbClr val="569CD6"/>
                </a:solidFill>
                <a:effectLst/>
                <a:latin typeface="Consolas" panose="020B0609020204030204" pitchFamily="49" charset="0"/>
              </a:rPr>
              <a:t>title</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err="1">
                <a:solidFill>
                  <a:srgbClr val="569CD6"/>
                </a:solidFill>
                <a:effectLst/>
                <a:latin typeface="Consolas" panose="020B0609020204030204" pitchFamily="49" charset="0"/>
              </a:rPr>
              <a:t>head</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a:solidFill>
                  <a:srgbClr val="569CD6"/>
                </a:solidFill>
                <a:effectLst/>
                <a:latin typeface="Consolas" panose="020B0609020204030204" pitchFamily="49" charset="0"/>
              </a:rPr>
              <a:t>body</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a:solidFill>
                  <a:srgbClr val="569CD6"/>
                </a:solidFill>
                <a:effectLst/>
                <a:latin typeface="Consolas" panose="020B0609020204030204" pitchFamily="49" charset="0"/>
              </a:rPr>
              <a:t>div</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id</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imgChange</a:t>
            </a:r>
            <a:r>
              <a:rPr lang="fr-FR" sz="1100" b="0" dirty="0">
                <a:solidFill>
                  <a:srgbClr val="CE9178"/>
                </a:solidFill>
                <a:effectLst/>
                <a:latin typeface="Consolas" panose="020B0609020204030204" pitchFamily="49" charset="0"/>
              </a:rPr>
              <a:t>"</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err="1">
                <a:solidFill>
                  <a:srgbClr val="569CD6"/>
                </a:solidFill>
                <a:effectLst/>
                <a:latin typeface="Consolas" panose="020B0609020204030204" pitchFamily="49" charset="0"/>
              </a:rPr>
              <a:t>img</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id</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a:t>
            </a:r>
            <a:r>
              <a:rPr lang="fr-FR" sz="1100" b="0" dirty="0" err="1">
                <a:solidFill>
                  <a:srgbClr val="CE9178"/>
                </a:solidFill>
                <a:effectLst/>
                <a:latin typeface="Consolas" panose="020B0609020204030204" pitchFamily="49" charset="0"/>
              </a:rPr>
              <a:t>img</a:t>
            </a:r>
            <a:r>
              <a:rPr lang="fr-FR" sz="1100" b="0" dirty="0">
                <a:solidFill>
                  <a:srgbClr val="CE9178"/>
                </a:solidFill>
                <a:effectLst/>
                <a:latin typeface="Consolas" panose="020B0609020204030204" pitchFamily="49" charset="0"/>
              </a:rPr>
              <a:t>"</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src</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"images/image1.jpg"</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alt</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"image1"</a:t>
            </a:r>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a:solidFill>
                  <a:srgbClr val="569CD6"/>
                </a:solidFill>
                <a:effectLst/>
                <a:latin typeface="Consolas" panose="020B0609020204030204" pitchFamily="49" charset="0"/>
              </a:rPr>
              <a:t>div</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br>
              <a:rPr lang="fr-FR" sz="1100" b="0" dirty="0">
                <a:solidFill>
                  <a:srgbClr val="D4D4D4"/>
                </a:solidFill>
                <a:effectLst/>
                <a:latin typeface="Consolas" panose="020B0609020204030204" pitchFamily="49" charset="0"/>
              </a:rPr>
            </a:br>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a:solidFill>
                  <a:srgbClr val="569CD6"/>
                </a:solidFill>
                <a:effectLst/>
                <a:latin typeface="Consolas" panose="020B0609020204030204" pitchFamily="49" charset="0"/>
              </a:rPr>
              <a:t>script</a:t>
            </a:r>
            <a:r>
              <a:rPr lang="fr-FR" sz="1100" b="0" dirty="0">
                <a:solidFill>
                  <a:srgbClr val="D4D4D4"/>
                </a:solidFill>
                <a:effectLst/>
                <a:latin typeface="Consolas" panose="020B0609020204030204" pitchFamily="49" charset="0"/>
              </a:rPr>
              <a:t> </a:t>
            </a:r>
            <a:r>
              <a:rPr lang="fr-FR" sz="1100" b="0" dirty="0">
                <a:solidFill>
                  <a:srgbClr val="9CDCFE"/>
                </a:solidFill>
                <a:effectLst/>
                <a:latin typeface="Consolas" panose="020B0609020204030204" pitchFamily="49" charset="0"/>
              </a:rPr>
              <a:t>src</a:t>
            </a:r>
            <a:r>
              <a:rPr lang="fr-FR" sz="1100" b="0" dirty="0">
                <a:solidFill>
                  <a:srgbClr val="D4D4D4"/>
                </a:solidFill>
                <a:effectLst/>
                <a:latin typeface="Consolas" panose="020B0609020204030204" pitchFamily="49" charset="0"/>
              </a:rPr>
              <a:t>=</a:t>
            </a:r>
            <a:r>
              <a:rPr lang="fr-FR" sz="1100" b="0" dirty="0">
                <a:solidFill>
                  <a:srgbClr val="CE9178"/>
                </a:solidFill>
                <a:effectLst/>
                <a:latin typeface="Consolas" panose="020B0609020204030204" pitchFamily="49" charset="0"/>
              </a:rPr>
              <a:t>"index.js"</a:t>
            </a:r>
            <a:r>
              <a:rPr lang="fr-FR" sz="1100" b="0" dirty="0">
                <a:solidFill>
                  <a:srgbClr val="808080"/>
                </a:solidFill>
                <a:effectLst/>
                <a:latin typeface="Consolas" panose="020B0609020204030204" pitchFamily="49" charset="0"/>
              </a:rPr>
              <a:t>&gt;&lt;/</a:t>
            </a:r>
            <a:r>
              <a:rPr lang="fr-FR" sz="1100" b="0" dirty="0">
                <a:solidFill>
                  <a:srgbClr val="569CD6"/>
                </a:solidFill>
                <a:effectLst/>
                <a:latin typeface="Consolas" panose="020B0609020204030204" pitchFamily="49" charset="0"/>
              </a:rPr>
              <a:t>script</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D4D4D4"/>
                </a:solidFill>
                <a:effectLst/>
                <a:latin typeface="Consolas" panose="020B0609020204030204" pitchFamily="49" charset="0"/>
              </a:rPr>
              <a:t>  </a:t>
            </a:r>
            <a:r>
              <a:rPr lang="fr-FR" sz="1100" b="0" dirty="0">
                <a:solidFill>
                  <a:srgbClr val="808080"/>
                </a:solidFill>
                <a:effectLst/>
                <a:latin typeface="Consolas" panose="020B0609020204030204" pitchFamily="49" charset="0"/>
              </a:rPr>
              <a:t>&lt;/</a:t>
            </a:r>
            <a:r>
              <a:rPr lang="fr-FR" sz="1100" b="0" dirty="0">
                <a:solidFill>
                  <a:srgbClr val="569CD6"/>
                </a:solidFill>
                <a:effectLst/>
                <a:latin typeface="Consolas" panose="020B0609020204030204" pitchFamily="49" charset="0"/>
              </a:rPr>
              <a:t>body</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r>
              <a:rPr lang="fr-FR" sz="1100" b="0" dirty="0">
                <a:solidFill>
                  <a:srgbClr val="808080"/>
                </a:solidFill>
                <a:effectLst/>
                <a:latin typeface="Consolas" panose="020B0609020204030204" pitchFamily="49" charset="0"/>
              </a:rPr>
              <a:t>&lt;/</a:t>
            </a:r>
            <a:r>
              <a:rPr lang="fr-FR" sz="1100" b="0" dirty="0">
                <a:solidFill>
                  <a:srgbClr val="569CD6"/>
                </a:solidFill>
                <a:effectLst/>
                <a:latin typeface="Consolas" panose="020B0609020204030204" pitchFamily="49" charset="0"/>
              </a:rPr>
              <a:t>html</a:t>
            </a:r>
            <a:r>
              <a:rPr lang="fr-FR" sz="1100" b="0" dirty="0">
                <a:solidFill>
                  <a:srgbClr val="808080"/>
                </a:solidFill>
                <a:effectLst/>
                <a:latin typeface="Consolas" panose="020B0609020204030204" pitchFamily="49" charset="0"/>
              </a:rPr>
              <a:t>&gt;</a:t>
            </a:r>
            <a:endParaRPr lang="fr-FR" sz="1100" b="0" dirty="0">
              <a:solidFill>
                <a:srgbClr val="D4D4D4"/>
              </a:solidFill>
              <a:effectLst/>
              <a:latin typeface="Consolas" panose="020B0609020204030204" pitchFamily="49" charset="0"/>
            </a:endParaRPr>
          </a:p>
          <a:p>
            <a:endParaRPr lang="fr-FR" dirty="0"/>
          </a:p>
        </p:txBody>
      </p:sp>
      <p:pic>
        <p:nvPicPr>
          <p:cNvPr id="1030" name="Picture 6" descr="Présentation du DOM HTML et de ses APIs accessibles en JavaScript - Pierre  Giraud">
            <a:extLst>
              <a:ext uri="{FF2B5EF4-FFF2-40B4-BE49-F238E27FC236}">
                <a16:creationId xmlns:a16="http://schemas.microsoft.com/office/drawing/2014/main" id="{69A83F84-A099-4016-9567-143ACDD4C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399" y="2739192"/>
            <a:ext cx="4345947" cy="324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88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40117 4.07407E-6 L 2.5E-6 4.07407E-6 " pathEditMode="relative" rAng="0" ptsTypes="AA">
                                      <p:cBhvr>
                                        <p:cTn id="6" dur="2000" fill="hold"/>
                                        <p:tgtEl>
                                          <p:spTgt spid="2"/>
                                        </p:tgtEl>
                                        <p:attrNameLst>
                                          <p:attrName>ppt_x</p:attrName>
                                          <p:attrName>ppt_y</p:attrName>
                                        </p:attrNameLst>
                                      </p:cBhvr>
                                      <p:rCtr x="19974"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5A4B30-6D63-417A-8986-7341D0E0C169}"/>
              </a:ext>
            </a:extLst>
          </p:cNvPr>
          <p:cNvSpPr>
            <a:spLocks noGrp="1"/>
          </p:cNvSpPr>
          <p:nvPr>
            <p:ph type="title"/>
          </p:nvPr>
        </p:nvSpPr>
        <p:spPr/>
        <p:txBody>
          <a:bodyPr>
            <a:normAutofit/>
          </a:bodyPr>
          <a:lstStyle/>
          <a:p>
            <a:r>
              <a:rPr lang="fr-FR" b="0" i="0" u="none" strike="noStrike" baseline="0" dirty="0">
                <a:latin typeface="ArialMT"/>
              </a:rPr>
              <a:t>Les outils du développeur</a:t>
            </a:r>
            <a:endParaRPr lang="fr-FR" dirty="0"/>
          </a:p>
        </p:txBody>
      </p:sp>
      <p:sp>
        <p:nvSpPr>
          <p:cNvPr id="3" name="ZoneTexte 2">
            <a:extLst>
              <a:ext uri="{FF2B5EF4-FFF2-40B4-BE49-F238E27FC236}">
                <a16:creationId xmlns:a16="http://schemas.microsoft.com/office/drawing/2014/main" id="{CE01237F-7938-43C8-B10D-8E239DE16129}"/>
              </a:ext>
            </a:extLst>
          </p:cNvPr>
          <p:cNvSpPr txBox="1"/>
          <p:nvPr/>
        </p:nvSpPr>
        <p:spPr>
          <a:xfrm>
            <a:off x="1057915" y="3486097"/>
            <a:ext cx="3092513" cy="369332"/>
          </a:xfrm>
          <a:prstGeom prst="rect">
            <a:avLst/>
          </a:prstGeom>
          <a:noFill/>
        </p:spPr>
        <p:txBody>
          <a:bodyPr wrap="none" rtlCol="0">
            <a:spAutoFit/>
          </a:bodyPr>
          <a:lstStyle/>
          <a:p>
            <a:r>
              <a:rPr lang="fr-FR" dirty="0"/>
              <a:t>F12 outil de développement</a:t>
            </a:r>
          </a:p>
        </p:txBody>
      </p:sp>
      <p:pic>
        <p:nvPicPr>
          <p:cNvPr id="1032" name="Picture 8">
            <a:extLst>
              <a:ext uri="{FF2B5EF4-FFF2-40B4-BE49-F238E27FC236}">
                <a16:creationId xmlns:a16="http://schemas.microsoft.com/office/drawing/2014/main" id="{F82C5622-8825-42D1-B594-C815F8620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82" y="2392570"/>
            <a:ext cx="881360" cy="8813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95F04BA-A2A4-45B4-B738-7F2AFB7EC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7482" y="4146541"/>
            <a:ext cx="1719738" cy="171973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A3E4357A-F808-4A35-9F0E-23251CBF34F0}"/>
              </a:ext>
            </a:extLst>
          </p:cNvPr>
          <p:cNvSpPr txBox="1"/>
          <p:nvPr/>
        </p:nvSpPr>
        <p:spPr>
          <a:xfrm>
            <a:off x="8715114" y="5901445"/>
            <a:ext cx="2192923" cy="369332"/>
          </a:xfrm>
          <a:prstGeom prst="rect">
            <a:avLst/>
          </a:prstGeom>
          <a:noFill/>
        </p:spPr>
        <p:txBody>
          <a:bodyPr wrap="square" rtlCol="0">
            <a:spAutoFit/>
          </a:bodyPr>
          <a:lstStyle/>
          <a:p>
            <a:pPr algn="ctr"/>
            <a:r>
              <a:rPr lang="fr-FR" dirty="0"/>
              <a:t>Visual Studio Code</a:t>
            </a:r>
          </a:p>
        </p:txBody>
      </p:sp>
      <p:sp>
        <p:nvSpPr>
          <p:cNvPr id="13" name="ZoneTexte 12">
            <a:extLst>
              <a:ext uri="{FF2B5EF4-FFF2-40B4-BE49-F238E27FC236}">
                <a16:creationId xmlns:a16="http://schemas.microsoft.com/office/drawing/2014/main" id="{BFAD9683-3A0B-4C2E-A9A8-1BDDA1B963C8}"/>
              </a:ext>
            </a:extLst>
          </p:cNvPr>
          <p:cNvSpPr txBox="1"/>
          <p:nvPr/>
        </p:nvSpPr>
        <p:spPr>
          <a:xfrm>
            <a:off x="10804124" y="575836"/>
            <a:ext cx="1266693" cy="1446550"/>
          </a:xfrm>
          <a:prstGeom prst="rect">
            <a:avLst/>
          </a:prstGeom>
          <a:noFill/>
        </p:spPr>
        <p:txBody>
          <a:bodyPr wrap="none" rtlCol="0">
            <a:spAutoFit/>
          </a:bodyPr>
          <a:lstStyle/>
          <a:p>
            <a:r>
              <a:rPr lang="fr-FR" sz="8800" dirty="0"/>
              <a:t>JS</a:t>
            </a:r>
          </a:p>
        </p:txBody>
      </p:sp>
      <p:pic>
        <p:nvPicPr>
          <p:cNvPr id="3074" name="Picture 2" descr="Mozilla Firefox — Wikipédia">
            <a:extLst>
              <a:ext uri="{FF2B5EF4-FFF2-40B4-BE49-F238E27FC236}">
                <a16:creationId xmlns:a16="http://schemas.microsoft.com/office/drawing/2014/main" id="{FC03DC88-F177-4AE0-A964-4B78728B6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096" y="2392569"/>
            <a:ext cx="788052" cy="8189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éléchargez Microsoft Edge | Microsoft">
            <a:extLst>
              <a:ext uri="{FF2B5EF4-FFF2-40B4-BE49-F238E27FC236}">
                <a16:creationId xmlns:a16="http://schemas.microsoft.com/office/drawing/2014/main" id="{C3E9C1BE-415C-48DD-AAAE-57BF374E33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5725" y="2367956"/>
            <a:ext cx="1049001" cy="8832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afari (navigateur web) — Wikipédia">
            <a:extLst>
              <a:ext uri="{FF2B5EF4-FFF2-40B4-BE49-F238E27FC236}">
                <a16:creationId xmlns:a16="http://schemas.microsoft.com/office/drawing/2014/main" id="{40463239-A916-4E4F-B3A3-9C6A2A3ABD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4207" y="2409353"/>
            <a:ext cx="832288" cy="82883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tilisez la console JavaScript des navigateurs - Alsacreations">
            <a:extLst>
              <a:ext uri="{FF2B5EF4-FFF2-40B4-BE49-F238E27FC236}">
                <a16:creationId xmlns:a16="http://schemas.microsoft.com/office/drawing/2014/main" id="{BECD4FE0-1846-4D1B-89C4-BD04170B24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513" y="4063866"/>
            <a:ext cx="4095750" cy="2600325"/>
          </a:xfrm>
          <a:prstGeom prst="rect">
            <a:avLst/>
          </a:prstGeom>
          <a:noFill/>
          <a:extLst>
            <a:ext uri="{909E8E84-426E-40DD-AFC4-6F175D3DCCD1}">
              <a14:hiddenFill xmlns:a14="http://schemas.microsoft.com/office/drawing/2010/main">
                <a:solidFill>
                  <a:srgbClr val="FFFFFF"/>
                </a:solidFill>
              </a14:hiddenFill>
            </a:ext>
          </a:extLst>
        </p:spPr>
      </p:pic>
      <p:sp>
        <p:nvSpPr>
          <p:cNvPr id="8" name="Flèche : courbe vers la droite 7">
            <a:extLst>
              <a:ext uri="{FF2B5EF4-FFF2-40B4-BE49-F238E27FC236}">
                <a16:creationId xmlns:a16="http://schemas.microsoft.com/office/drawing/2014/main" id="{185724EC-596B-4FD0-BF5C-58192AFBED3C}"/>
              </a:ext>
            </a:extLst>
          </p:cNvPr>
          <p:cNvSpPr/>
          <p:nvPr/>
        </p:nvSpPr>
        <p:spPr>
          <a:xfrm>
            <a:off x="140450" y="3539714"/>
            <a:ext cx="987801" cy="1950064"/>
          </a:xfrm>
          <a:prstGeom prst="curv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082" name="Picture 10">
            <a:extLst>
              <a:ext uri="{FF2B5EF4-FFF2-40B4-BE49-F238E27FC236}">
                <a16:creationId xmlns:a16="http://schemas.microsoft.com/office/drawing/2014/main" id="{80C88EB1-1C70-43BF-B174-CAA1D036E1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9593" y="4105857"/>
            <a:ext cx="1719737" cy="1719737"/>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6ACCB75C-F843-4970-AB51-24BF1F843BBF}"/>
              </a:ext>
            </a:extLst>
          </p:cNvPr>
          <p:cNvSpPr txBox="1"/>
          <p:nvPr/>
        </p:nvSpPr>
        <p:spPr>
          <a:xfrm>
            <a:off x="5982999" y="5912075"/>
            <a:ext cx="2192923" cy="369332"/>
          </a:xfrm>
          <a:prstGeom prst="rect">
            <a:avLst/>
          </a:prstGeom>
          <a:noFill/>
        </p:spPr>
        <p:txBody>
          <a:bodyPr wrap="square" rtlCol="0">
            <a:spAutoFit/>
          </a:bodyPr>
          <a:lstStyle/>
          <a:p>
            <a:pPr algn="ctr"/>
            <a:r>
              <a:rPr lang="fr-FR" dirty="0" err="1"/>
              <a:t>PhpStorm</a:t>
            </a:r>
            <a:endParaRPr lang="fr-FR" dirty="0"/>
          </a:p>
        </p:txBody>
      </p:sp>
      <p:sp>
        <p:nvSpPr>
          <p:cNvPr id="9" name="ZoneTexte 8">
            <a:extLst>
              <a:ext uri="{FF2B5EF4-FFF2-40B4-BE49-F238E27FC236}">
                <a16:creationId xmlns:a16="http://schemas.microsoft.com/office/drawing/2014/main" id="{21F4F7EC-B38C-4792-A4B3-60AF83574814}"/>
              </a:ext>
            </a:extLst>
          </p:cNvPr>
          <p:cNvSpPr txBox="1"/>
          <p:nvPr/>
        </p:nvSpPr>
        <p:spPr>
          <a:xfrm>
            <a:off x="7863775" y="2486399"/>
            <a:ext cx="915635" cy="707886"/>
          </a:xfrm>
          <a:prstGeom prst="rect">
            <a:avLst/>
          </a:prstGeom>
          <a:noFill/>
        </p:spPr>
        <p:txBody>
          <a:bodyPr wrap="none" rtlCol="0">
            <a:spAutoFit/>
          </a:bodyPr>
          <a:lstStyle/>
          <a:p>
            <a:r>
              <a:rPr lang="fr-FR" sz="4000" dirty="0"/>
              <a:t>IDE</a:t>
            </a:r>
          </a:p>
        </p:txBody>
      </p:sp>
      <p:sp>
        <p:nvSpPr>
          <p:cNvPr id="10" name="ZoneTexte 9">
            <a:extLst>
              <a:ext uri="{FF2B5EF4-FFF2-40B4-BE49-F238E27FC236}">
                <a16:creationId xmlns:a16="http://schemas.microsoft.com/office/drawing/2014/main" id="{D215E65E-BD00-487A-BF5F-C7A912F8B525}"/>
              </a:ext>
            </a:extLst>
          </p:cNvPr>
          <p:cNvSpPr txBox="1"/>
          <p:nvPr/>
        </p:nvSpPr>
        <p:spPr>
          <a:xfrm>
            <a:off x="6724840" y="3178320"/>
            <a:ext cx="3193503" cy="307777"/>
          </a:xfrm>
          <a:prstGeom prst="rect">
            <a:avLst/>
          </a:prstGeom>
          <a:noFill/>
        </p:spPr>
        <p:txBody>
          <a:bodyPr wrap="none" rtlCol="0">
            <a:spAutoFit/>
          </a:bodyPr>
          <a:lstStyle/>
          <a:p>
            <a:r>
              <a:rPr lang="fr-FR" sz="1400" dirty="0"/>
              <a:t>Integrated </a:t>
            </a:r>
            <a:r>
              <a:rPr lang="fr-FR" sz="1400" dirty="0" err="1"/>
              <a:t>development</a:t>
            </a:r>
            <a:r>
              <a:rPr lang="fr-FR" sz="1400" dirty="0"/>
              <a:t> </a:t>
            </a:r>
            <a:r>
              <a:rPr lang="fr-FR" sz="1400" dirty="0" err="1"/>
              <a:t>environment</a:t>
            </a:r>
            <a:endParaRPr lang="fr-FR" sz="1400" dirty="0"/>
          </a:p>
        </p:txBody>
      </p:sp>
    </p:spTree>
    <p:extLst>
      <p:ext uri="{BB962C8B-B14F-4D97-AF65-F5344CB8AC3E}">
        <p14:creationId xmlns:p14="http://schemas.microsoft.com/office/powerpoint/2010/main" val="140988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78854 -0.00093 L -2.08333E-7 4.07407E-6 " pathEditMode="relative" rAng="0" ptsTypes="AA">
                                      <p:cBhvr>
                                        <p:cTn id="6" dur="2000" fill="hold"/>
                                        <p:tgtEl>
                                          <p:spTgt spid="2"/>
                                        </p:tgtEl>
                                        <p:attrNameLst>
                                          <p:attrName>ppt_x</p:attrName>
                                          <p:attrName>ppt_y</p:attrName>
                                        </p:attrNameLst>
                                      </p:cBhvr>
                                      <p:rCtr x="39427" y="46"/>
                                    </p:animMotion>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animEffect transition="in" filter="wipe(down)">
                                      <p:cBhvr>
                                        <p:cTn id="11" dur="580">
                                          <p:stCondLst>
                                            <p:cond delay="0"/>
                                          </p:stCondLst>
                                        </p:cTn>
                                        <p:tgtEl>
                                          <p:spTgt spid="1032"/>
                                        </p:tgtEl>
                                      </p:cBhvr>
                                    </p:animEffect>
                                    <p:anim calcmode="lin" valueType="num">
                                      <p:cBhvr>
                                        <p:cTn id="12"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17" dur="26">
                                          <p:stCondLst>
                                            <p:cond delay="650"/>
                                          </p:stCondLst>
                                        </p:cTn>
                                        <p:tgtEl>
                                          <p:spTgt spid="1032"/>
                                        </p:tgtEl>
                                      </p:cBhvr>
                                      <p:to x="100000" y="60000"/>
                                    </p:animScale>
                                    <p:animScale>
                                      <p:cBhvr>
                                        <p:cTn id="18" dur="166" decel="50000">
                                          <p:stCondLst>
                                            <p:cond delay="676"/>
                                          </p:stCondLst>
                                        </p:cTn>
                                        <p:tgtEl>
                                          <p:spTgt spid="1032"/>
                                        </p:tgtEl>
                                      </p:cBhvr>
                                      <p:to x="100000" y="100000"/>
                                    </p:animScale>
                                    <p:animScale>
                                      <p:cBhvr>
                                        <p:cTn id="19" dur="26">
                                          <p:stCondLst>
                                            <p:cond delay="1312"/>
                                          </p:stCondLst>
                                        </p:cTn>
                                        <p:tgtEl>
                                          <p:spTgt spid="1032"/>
                                        </p:tgtEl>
                                      </p:cBhvr>
                                      <p:to x="100000" y="80000"/>
                                    </p:animScale>
                                    <p:animScale>
                                      <p:cBhvr>
                                        <p:cTn id="20" dur="166" decel="50000">
                                          <p:stCondLst>
                                            <p:cond delay="1338"/>
                                          </p:stCondLst>
                                        </p:cTn>
                                        <p:tgtEl>
                                          <p:spTgt spid="1032"/>
                                        </p:tgtEl>
                                      </p:cBhvr>
                                      <p:to x="100000" y="100000"/>
                                    </p:animScale>
                                    <p:animScale>
                                      <p:cBhvr>
                                        <p:cTn id="21" dur="26">
                                          <p:stCondLst>
                                            <p:cond delay="1642"/>
                                          </p:stCondLst>
                                        </p:cTn>
                                        <p:tgtEl>
                                          <p:spTgt spid="1032"/>
                                        </p:tgtEl>
                                      </p:cBhvr>
                                      <p:to x="100000" y="90000"/>
                                    </p:animScale>
                                    <p:animScale>
                                      <p:cBhvr>
                                        <p:cTn id="22" dur="166" decel="50000">
                                          <p:stCondLst>
                                            <p:cond delay="1668"/>
                                          </p:stCondLst>
                                        </p:cTn>
                                        <p:tgtEl>
                                          <p:spTgt spid="1032"/>
                                        </p:tgtEl>
                                      </p:cBhvr>
                                      <p:to x="100000" y="100000"/>
                                    </p:animScale>
                                    <p:animScale>
                                      <p:cBhvr>
                                        <p:cTn id="23" dur="26">
                                          <p:stCondLst>
                                            <p:cond delay="1808"/>
                                          </p:stCondLst>
                                        </p:cTn>
                                        <p:tgtEl>
                                          <p:spTgt spid="1032"/>
                                        </p:tgtEl>
                                      </p:cBhvr>
                                      <p:to x="100000" y="95000"/>
                                    </p:animScale>
                                    <p:animScale>
                                      <p:cBhvr>
                                        <p:cTn id="24" dur="166" decel="50000">
                                          <p:stCondLst>
                                            <p:cond delay="1834"/>
                                          </p:stCondLst>
                                        </p:cTn>
                                        <p:tgtEl>
                                          <p:spTgt spid="1032"/>
                                        </p:tgtEl>
                                      </p:cBhvr>
                                      <p:to x="100000" y="100000"/>
                                    </p:animScale>
                                  </p:childTnLst>
                                </p:cTn>
                              </p:par>
                            </p:childTnLst>
                          </p:cTn>
                        </p:par>
                        <p:par>
                          <p:cTn id="25" fill="hold">
                            <p:stCondLst>
                              <p:cond delay="2000"/>
                            </p:stCondLst>
                            <p:childTnLst>
                              <p:par>
                                <p:cTn id="26" presetID="26" presetClass="entr" presetSubtype="0" fill="hold" nodeType="afterEffect">
                                  <p:stCondLst>
                                    <p:cond delay="0"/>
                                  </p:stCondLst>
                                  <p:childTnLst>
                                    <p:set>
                                      <p:cBhvr>
                                        <p:cTn id="27" dur="1" fill="hold">
                                          <p:stCondLst>
                                            <p:cond delay="0"/>
                                          </p:stCondLst>
                                        </p:cTn>
                                        <p:tgtEl>
                                          <p:spTgt spid="3074"/>
                                        </p:tgtEl>
                                        <p:attrNameLst>
                                          <p:attrName>style.visibility</p:attrName>
                                        </p:attrNameLst>
                                      </p:cBhvr>
                                      <p:to>
                                        <p:strVal val="visible"/>
                                      </p:to>
                                    </p:set>
                                    <p:animEffect transition="in" filter="wipe(down)">
                                      <p:cBhvr>
                                        <p:cTn id="28" dur="580">
                                          <p:stCondLst>
                                            <p:cond delay="0"/>
                                          </p:stCondLst>
                                        </p:cTn>
                                        <p:tgtEl>
                                          <p:spTgt spid="3074"/>
                                        </p:tgtEl>
                                      </p:cBhvr>
                                    </p:animEffect>
                                    <p:anim calcmode="lin" valueType="num">
                                      <p:cBhvr>
                                        <p:cTn id="29"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34" dur="26">
                                          <p:stCondLst>
                                            <p:cond delay="650"/>
                                          </p:stCondLst>
                                        </p:cTn>
                                        <p:tgtEl>
                                          <p:spTgt spid="3074"/>
                                        </p:tgtEl>
                                      </p:cBhvr>
                                      <p:to x="100000" y="60000"/>
                                    </p:animScale>
                                    <p:animScale>
                                      <p:cBhvr>
                                        <p:cTn id="35" dur="166" decel="50000">
                                          <p:stCondLst>
                                            <p:cond delay="676"/>
                                          </p:stCondLst>
                                        </p:cTn>
                                        <p:tgtEl>
                                          <p:spTgt spid="3074"/>
                                        </p:tgtEl>
                                      </p:cBhvr>
                                      <p:to x="100000" y="100000"/>
                                    </p:animScale>
                                    <p:animScale>
                                      <p:cBhvr>
                                        <p:cTn id="36" dur="26">
                                          <p:stCondLst>
                                            <p:cond delay="1312"/>
                                          </p:stCondLst>
                                        </p:cTn>
                                        <p:tgtEl>
                                          <p:spTgt spid="3074"/>
                                        </p:tgtEl>
                                      </p:cBhvr>
                                      <p:to x="100000" y="80000"/>
                                    </p:animScale>
                                    <p:animScale>
                                      <p:cBhvr>
                                        <p:cTn id="37" dur="166" decel="50000">
                                          <p:stCondLst>
                                            <p:cond delay="1338"/>
                                          </p:stCondLst>
                                        </p:cTn>
                                        <p:tgtEl>
                                          <p:spTgt spid="3074"/>
                                        </p:tgtEl>
                                      </p:cBhvr>
                                      <p:to x="100000" y="100000"/>
                                    </p:animScale>
                                    <p:animScale>
                                      <p:cBhvr>
                                        <p:cTn id="38" dur="26">
                                          <p:stCondLst>
                                            <p:cond delay="1642"/>
                                          </p:stCondLst>
                                        </p:cTn>
                                        <p:tgtEl>
                                          <p:spTgt spid="3074"/>
                                        </p:tgtEl>
                                      </p:cBhvr>
                                      <p:to x="100000" y="90000"/>
                                    </p:animScale>
                                    <p:animScale>
                                      <p:cBhvr>
                                        <p:cTn id="39" dur="166" decel="50000">
                                          <p:stCondLst>
                                            <p:cond delay="1668"/>
                                          </p:stCondLst>
                                        </p:cTn>
                                        <p:tgtEl>
                                          <p:spTgt spid="3074"/>
                                        </p:tgtEl>
                                      </p:cBhvr>
                                      <p:to x="100000" y="100000"/>
                                    </p:animScale>
                                    <p:animScale>
                                      <p:cBhvr>
                                        <p:cTn id="40" dur="26">
                                          <p:stCondLst>
                                            <p:cond delay="1808"/>
                                          </p:stCondLst>
                                        </p:cTn>
                                        <p:tgtEl>
                                          <p:spTgt spid="3074"/>
                                        </p:tgtEl>
                                      </p:cBhvr>
                                      <p:to x="100000" y="95000"/>
                                    </p:animScale>
                                    <p:animScale>
                                      <p:cBhvr>
                                        <p:cTn id="41" dur="166" decel="50000">
                                          <p:stCondLst>
                                            <p:cond delay="1834"/>
                                          </p:stCondLst>
                                        </p:cTn>
                                        <p:tgtEl>
                                          <p:spTgt spid="3074"/>
                                        </p:tgtEl>
                                      </p:cBhvr>
                                      <p:to x="100000" y="100000"/>
                                    </p:animScale>
                                  </p:childTnLst>
                                </p:cTn>
                              </p:par>
                            </p:childTnLst>
                          </p:cTn>
                        </p:par>
                        <p:par>
                          <p:cTn id="42" fill="hold">
                            <p:stCondLst>
                              <p:cond delay="4000"/>
                            </p:stCondLst>
                            <p:childTnLst>
                              <p:par>
                                <p:cTn id="43" presetID="26" presetClass="entr" presetSubtype="0" fill="hold" nodeType="afterEffect">
                                  <p:stCondLst>
                                    <p:cond delay="0"/>
                                  </p:stCondLst>
                                  <p:childTnLst>
                                    <p:set>
                                      <p:cBhvr>
                                        <p:cTn id="44" dur="1" fill="hold">
                                          <p:stCondLst>
                                            <p:cond delay="0"/>
                                          </p:stCondLst>
                                        </p:cTn>
                                        <p:tgtEl>
                                          <p:spTgt spid="3076"/>
                                        </p:tgtEl>
                                        <p:attrNameLst>
                                          <p:attrName>style.visibility</p:attrName>
                                        </p:attrNameLst>
                                      </p:cBhvr>
                                      <p:to>
                                        <p:strVal val="visible"/>
                                      </p:to>
                                    </p:set>
                                    <p:animEffect transition="in" filter="wipe(down)">
                                      <p:cBhvr>
                                        <p:cTn id="45" dur="580">
                                          <p:stCondLst>
                                            <p:cond delay="0"/>
                                          </p:stCondLst>
                                        </p:cTn>
                                        <p:tgtEl>
                                          <p:spTgt spid="3076"/>
                                        </p:tgtEl>
                                      </p:cBhvr>
                                    </p:animEffect>
                                    <p:anim calcmode="lin" valueType="num">
                                      <p:cBhvr>
                                        <p:cTn id="46" dur="1822" tmFilter="0,0; 0.14,0.36; 0.43,0.73; 0.71,0.91; 1.0,1.0">
                                          <p:stCondLst>
                                            <p:cond delay="0"/>
                                          </p:stCondLst>
                                        </p:cTn>
                                        <p:tgtEl>
                                          <p:spTgt spid="3076"/>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076"/>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076"/>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076"/>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076"/>
                                        </p:tgtEl>
                                        <p:attrNameLst>
                                          <p:attrName>ppt_y</p:attrName>
                                        </p:attrNameLst>
                                      </p:cBhvr>
                                      <p:tavLst>
                                        <p:tav tm="0" fmla="#ppt_y-sin(pi*$)/81">
                                          <p:val>
                                            <p:fltVal val="0"/>
                                          </p:val>
                                        </p:tav>
                                        <p:tav tm="100000">
                                          <p:val>
                                            <p:fltVal val="1"/>
                                          </p:val>
                                        </p:tav>
                                      </p:tavLst>
                                    </p:anim>
                                    <p:animScale>
                                      <p:cBhvr>
                                        <p:cTn id="51" dur="26">
                                          <p:stCondLst>
                                            <p:cond delay="650"/>
                                          </p:stCondLst>
                                        </p:cTn>
                                        <p:tgtEl>
                                          <p:spTgt spid="3076"/>
                                        </p:tgtEl>
                                      </p:cBhvr>
                                      <p:to x="100000" y="60000"/>
                                    </p:animScale>
                                    <p:animScale>
                                      <p:cBhvr>
                                        <p:cTn id="52" dur="166" decel="50000">
                                          <p:stCondLst>
                                            <p:cond delay="676"/>
                                          </p:stCondLst>
                                        </p:cTn>
                                        <p:tgtEl>
                                          <p:spTgt spid="3076"/>
                                        </p:tgtEl>
                                      </p:cBhvr>
                                      <p:to x="100000" y="100000"/>
                                    </p:animScale>
                                    <p:animScale>
                                      <p:cBhvr>
                                        <p:cTn id="53" dur="26">
                                          <p:stCondLst>
                                            <p:cond delay="1312"/>
                                          </p:stCondLst>
                                        </p:cTn>
                                        <p:tgtEl>
                                          <p:spTgt spid="3076"/>
                                        </p:tgtEl>
                                      </p:cBhvr>
                                      <p:to x="100000" y="80000"/>
                                    </p:animScale>
                                    <p:animScale>
                                      <p:cBhvr>
                                        <p:cTn id="54" dur="166" decel="50000">
                                          <p:stCondLst>
                                            <p:cond delay="1338"/>
                                          </p:stCondLst>
                                        </p:cTn>
                                        <p:tgtEl>
                                          <p:spTgt spid="3076"/>
                                        </p:tgtEl>
                                      </p:cBhvr>
                                      <p:to x="100000" y="100000"/>
                                    </p:animScale>
                                    <p:animScale>
                                      <p:cBhvr>
                                        <p:cTn id="55" dur="26">
                                          <p:stCondLst>
                                            <p:cond delay="1642"/>
                                          </p:stCondLst>
                                        </p:cTn>
                                        <p:tgtEl>
                                          <p:spTgt spid="3076"/>
                                        </p:tgtEl>
                                      </p:cBhvr>
                                      <p:to x="100000" y="90000"/>
                                    </p:animScale>
                                    <p:animScale>
                                      <p:cBhvr>
                                        <p:cTn id="56" dur="166" decel="50000">
                                          <p:stCondLst>
                                            <p:cond delay="1668"/>
                                          </p:stCondLst>
                                        </p:cTn>
                                        <p:tgtEl>
                                          <p:spTgt spid="3076"/>
                                        </p:tgtEl>
                                      </p:cBhvr>
                                      <p:to x="100000" y="100000"/>
                                    </p:animScale>
                                    <p:animScale>
                                      <p:cBhvr>
                                        <p:cTn id="57" dur="26">
                                          <p:stCondLst>
                                            <p:cond delay="1808"/>
                                          </p:stCondLst>
                                        </p:cTn>
                                        <p:tgtEl>
                                          <p:spTgt spid="3076"/>
                                        </p:tgtEl>
                                      </p:cBhvr>
                                      <p:to x="100000" y="95000"/>
                                    </p:animScale>
                                    <p:animScale>
                                      <p:cBhvr>
                                        <p:cTn id="58" dur="166" decel="50000">
                                          <p:stCondLst>
                                            <p:cond delay="1834"/>
                                          </p:stCondLst>
                                        </p:cTn>
                                        <p:tgtEl>
                                          <p:spTgt spid="3076"/>
                                        </p:tgtEl>
                                      </p:cBhvr>
                                      <p:to x="100000" y="100000"/>
                                    </p:animScale>
                                  </p:childTnLst>
                                </p:cTn>
                              </p:par>
                            </p:childTnLst>
                          </p:cTn>
                        </p:par>
                        <p:par>
                          <p:cTn id="59" fill="hold">
                            <p:stCondLst>
                              <p:cond delay="6000"/>
                            </p:stCondLst>
                            <p:childTnLst>
                              <p:par>
                                <p:cTn id="60" presetID="26" presetClass="entr" presetSubtype="0" fill="hold" nodeType="afterEffect">
                                  <p:stCondLst>
                                    <p:cond delay="0"/>
                                  </p:stCondLst>
                                  <p:childTnLst>
                                    <p:set>
                                      <p:cBhvr>
                                        <p:cTn id="61" dur="1" fill="hold">
                                          <p:stCondLst>
                                            <p:cond delay="0"/>
                                          </p:stCondLst>
                                        </p:cTn>
                                        <p:tgtEl>
                                          <p:spTgt spid="3078"/>
                                        </p:tgtEl>
                                        <p:attrNameLst>
                                          <p:attrName>style.visibility</p:attrName>
                                        </p:attrNameLst>
                                      </p:cBhvr>
                                      <p:to>
                                        <p:strVal val="visible"/>
                                      </p:to>
                                    </p:set>
                                    <p:animEffect transition="in" filter="wipe(down)">
                                      <p:cBhvr>
                                        <p:cTn id="62" dur="580">
                                          <p:stCondLst>
                                            <p:cond delay="0"/>
                                          </p:stCondLst>
                                        </p:cTn>
                                        <p:tgtEl>
                                          <p:spTgt spid="3078"/>
                                        </p:tgtEl>
                                      </p:cBhvr>
                                    </p:animEffect>
                                    <p:anim calcmode="lin" valueType="num">
                                      <p:cBhvr>
                                        <p:cTn id="63"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68" dur="26">
                                          <p:stCondLst>
                                            <p:cond delay="650"/>
                                          </p:stCondLst>
                                        </p:cTn>
                                        <p:tgtEl>
                                          <p:spTgt spid="3078"/>
                                        </p:tgtEl>
                                      </p:cBhvr>
                                      <p:to x="100000" y="60000"/>
                                    </p:animScale>
                                    <p:animScale>
                                      <p:cBhvr>
                                        <p:cTn id="69" dur="166" decel="50000">
                                          <p:stCondLst>
                                            <p:cond delay="676"/>
                                          </p:stCondLst>
                                        </p:cTn>
                                        <p:tgtEl>
                                          <p:spTgt spid="3078"/>
                                        </p:tgtEl>
                                      </p:cBhvr>
                                      <p:to x="100000" y="100000"/>
                                    </p:animScale>
                                    <p:animScale>
                                      <p:cBhvr>
                                        <p:cTn id="70" dur="26">
                                          <p:stCondLst>
                                            <p:cond delay="1312"/>
                                          </p:stCondLst>
                                        </p:cTn>
                                        <p:tgtEl>
                                          <p:spTgt spid="3078"/>
                                        </p:tgtEl>
                                      </p:cBhvr>
                                      <p:to x="100000" y="80000"/>
                                    </p:animScale>
                                    <p:animScale>
                                      <p:cBhvr>
                                        <p:cTn id="71" dur="166" decel="50000">
                                          <p:stCondLst>
                                            <p:cond delay="1338"/>
                                          </p:stCondLst>
                                        </p:cTn>
                                        <p:tgtEl>
                                          <p:spTgt spid="3078"/>
                                        </p:tgtEl>
                                      </p:cBhvr>
                                      <p:to x="100000" y="100000"/>
                                    </p:animScale>
                                    <p:animScale>
                                      <p:cBhvr>
                                        <p:cTn id="72" dur="26">
                                          <p:stCondLst>
                                            <p:cond delay="1642"/>
                                          </p:stCondLst>
                                        </p:cTn>
                                        <p:tgtEl>
                                          <p:spTgt spid="3078"/>
                                        </p:tgtEl>
                                      </p:cBhvr>
                                      <p:to x="100000" y="90000"/>
                                    </p:animScale>
                                    <p:animScale>
                                      <p:cBhvr>
                                        <p:cTn id="73" dur="166" decel="50000">
                                          <p:stCondLst>
                                            <p:cond delay="1668"/>
                                          </p:stCondLst>
                                        </p:cTn>
                                        <p:tgtEl>
                                          <p:spTgt spid="3078"/>
                                        </p:tgtEl>
                                      </p:cBhvr>
                                      <p:to x="100000" y="100000"/>
                                    </p:animScale>
                                    <p:animScale>
                                      <p:cBhvr>
                                        <p:cTn id="74" dur="26">
                                          <p:stCondLst>
                                            <p:cond delay="1808"/>
                                          </p:stCondLst>
                                        </p:cTn>
                                        <p:tgtEl>
                                          <p:spTgt spid="3078"/>
                                        </p:tgtEl>
                                      </p:cBhvr>
                                      <p:to x="100000" y="95000"/>
                                    </p:animScale>
                                    <p:animScale>
                                      <p:cBhvr>
                                        <p:cTn id="75" dur="166" decel="50000">
                                          <p:stCondLst>
                                            <p:cond delay="1834"/>
                                          </p:stCondLst>
                                        </p:cTn>
                                        <p:tgtEl>
                                          <p:spTgt spid="3078"/>
                                        </p:tgtEl>
                                      </p:cBhvr>
                                      <p:to x="100000" y="100000"/>
                                    </p:animScale>
                                  </p:childTnLst>
                                </p:cTn>
                              </p:par>
                            </p:childTnLst>
                          </p:cTn>
                        </p:par>
                        <p:par>
                          <p:cTn id="76" fill="hold">
                            <p:stCondLst>
                              <p:cond delay="8000"/>
                            </p:stCondLst>
                            <p:childTnLst>
                              <p:par>
                                <p:cTn id="77" presetID="42" presetClass="entr" presetSubtype="0" fill="hold" grpId="0" nodeType="after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1000"/>
                                        <p:tgtEl>
                                          <p:spTgt spid="3"/>
                                        </p:tgtEl>
                                      </p:cBhvr>
                                    </p:animEffect>
                                    <p:anim calcmode="lin" valueType="num">
                                      <p:cBhvr>
                                        <p:cTn id="80" dur="1000" fill="hold"/>
                                        <p:tgtEl>
                                          <p:spTgt spid="3"/>
                                        </p:tgtEl>
                                        <p:attrNameLst>
                                          <p:attrName>ppt_x</p:attrName>
                                        </p:attrNameLst>
                                      </p:cBhvr>
                                      <p:tavLst>
                                        <p:tav tm="0">
                                          <p:val>
                                            <p:strVal val="#ppt_x"/>
                                          </p:val>
                                        </p:tav>
                                        <p:tav tm="100000">
                                          <p:val>
                                            <p:strVal val="#ppt_x"/>
                                          </p:val>
                                        </p:tav>
                                      </p:tavLst>
                                    </p:anim>
                                    <p:anim calcmode="lin" valueType="num">
                                      <p:cBhvr>
                                        <p:cTn id="81" dur="1000" fill="hold"/>
                                        <p:tgtEl>
                                          <p:spTgt spid="3"/>
                                        </p:tgtEl>
                                        <p:attrNameLst>
                                          <p:attrName>ppt_y</p:attrName>
                                        </p:attrNameLst>
                                      </p:cBhvr>
                                      <p:tavLst>
                                        <p:tav tm="0">
                                          <p:val>
                                            <p:strVal val="#ppt_y+.1"/>
                                          </p:val>
                                        </p:tav>
                                        <p:tav tm="100000">
                                          <p:val>
                                            <p:strVal val="#ppt_y"/>
                                          </p:val>
                                        </p:tav>
                                      </p:tavLst>
                                    </p:anim>
                                  </p:childTnLst>
                                </p:cTn>
                              </p:par>
                            </p:childTnLst>
                          </p:cTn>
                        </p:par>
                        <p:par>
                          <p:cTn id="82" fill="hold">
                            <p:stCondLst>
                              <p:cond delay="9000"/>
                            </p:stCondLst>
                            <p:childTnLst>
                              <p:par>
                                <p:cTn id="83" presetID="53" presetClass="entr" presetSubtype="16"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p:cTn id="85" dur="500" fill="hold"/>
                                        <p:tgtEl>
                                          <p:spTgt spid="8"/>
                                        </p:tgtEl>
                                        <p:attrNameLst>
                                          <p:attrName>ppt_w</p:attrName>
                                        </p:attrNameLst>
                                      </p:cBhvr>
                                      <p:tavLst>
                                        <p:tav tm="0">
                                          <p:val>
                                            <p:fltVal val="0"/>
                                          </p:val>
                                        </p:tav>
                                        <p:tav tm="100000">
                                          <p:val>
                                            <p:strVal val="#ppt_w"/>
                                          </p:val>
                                        </p:tav>
                                      </p:tavLst>
                                    </p:anim>
                                    <p:anim calcmode="lin" valueType="num">
                                      <p:cBhvr>
                                        <p:cTn id="86" dur="500" fill="hold"/>
                                        <p:tgtEl>
                                          <p:spTgt spid="8"/>
                                        </p:tgtEl>
                                        <p:attrNameLst>
                                          <p:attrName>ppt_h</p:attrName>
                                        </p:attrNameLst>
                                      </p:cBhvr>
                                      <p:tavLst>
                                        <p:tav tm="0">
                                          <p:val>
                                            <p:fltVal val="0"/>
                                          </p:val>
                                        </p:tav>
                                        <p:tav tm="100000">
                                          <p:val>
                                            <p:strVal val="#ppt_h"/>
                                          </p:val>
                                        </p:tav>
                                      </p:tavLst>
                                    </p:anim>
                                    <p:animEffect transition="in" filter="fade">
                                      <p:cBhvr>
                                        <p:cTn id="87" dur="500"/>
                                        <p:tgtEl>
                                          <p:spTgt spid="8"/>
                                        </p:tgtEl>
                                      </p:cBhvr>
                                    </p:animEffect>
                                  </p:childTnLst>
                                </p:cTn>
                              </p:par>
                            </p:childTnLst>
                          </p:cTn>
                        </p:par>
                        <p:par>
                          <p:cTn id="88" fill="hold">
                            <p:stCondLst>
                              <p:cond delay="9500"/>
                            </p:stCondLst>
                            <p:childTnLst>
                              <p:par>
                                <p:cTn id="89" presetID="10" presetClass="entr" presetSubtype="0" fill="hold" nodeType="afterEffect">
                                  <p:stCondLst>
                                    <p:cond delay="0"/>
                                  </p:stCondLst>
                                  <p:childTnLst>
                                    <p:set>
                                      <p:cBhvr>
                                        <p:cTn id="90" dur="1" fill="hold">
                                          <p:stCondLst>
                                            <p:cond delay="0"/>
                                          </p:stCondLst>
                                        </p:cTn>
                                        <p:tgtEl>
                                          <p:spTgt spid="3080"/>
                                        </p:tgtEl>
                                        <p:attrNameLst>
                                          <p:attrName>style.visibility</p:attrName>
                                        </p:attrNameLst>
                                      </p:cBhvr>
                                      <p:to>
                                        <p:strVal val="visible"/>
                                      </p:to>
                                    </p:set>
                                    <p:animEffect transition="in" filter="fade">
                                      <p:cBhvr>
                                        <p:cTn id="91" dur="500"/>
                                        <p:tgtEl>
                                          <p:spTgt spid="3080"/>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1000"/>
                                        <p:tgtEl>
                                          <p:spTgt spid="9"/>
                                        </p:tgtEl>
                                      </p:cBhvr>
                                    </p:animEffect>
                                    <p:anim calcmode="lin" valueType="num">
                                      <p:cBhvr>
                                        <p:cTn id="97" dur="1000" fill="hold"/>
                                        <p:tgtEl>
                                          <p:spTgt spid="9"/>
                                        </p:tgtEl>
                                        <p:attrNameLst>
                                          <p:attrName>ppt_x</p:attrName>
                                        </p:attrNameLst>
                                      </p:cBhvr>
                                      <p:tavLst>
                                        <p:tav tm="0">
                                          <p:val>
                                            <p:strVal val="#ppt_x"/>
                                          </p:val>
                                        </p:tav>
                                        <p:tav tm="100000">
                                          <p:val>
                                            <p:strVal val="#ppt_x"/>
                                          </p:val>
                                        </p:tav>
                                      </p:tavLst>
                                    </p:anim>
                                    <p:anim calcmode="lin" valueType="num">
                                      <p:cBhvr>
                                        <p:cTn id="98" dur="1000" fill="hold"/>
                                        <p:tgtEl>
                                          <p:spTgt spid="9"/>
                                        </p:tgtEl>
                                        <p:attrNameLst>
                                          <p:attrName>ppt_y</p:attrName>
                                        </p:attrNameLst>
                                      </p:cBhvr>
                                      <p:tavLst>
                                        <p:tav tm="0">
                                          <p:val>
                                            <p:strVal val="#ppt_y+.1"/>
                                          </p:val>
                                        </p:tav>
                                        <p:tav tm="100000">
                                          <p:val>
                                            <p:strVal val="#ppt_y"/>
                                          </p:val>
                                        </p:tav>
                                      </p:tavLst>
                                    </p:anim>
                                  </p:childTnLst>
                                </p:cTn>
                              </p:par>
                            </p:childTnLst>
                          </p:cTn>
                        </p:par>
                        <p:par>
                          <p:cTn id="99" fill="hold">
                            <p:stCondLst>
                              <p:cond delay="1000"/>
                            </p:stCondLst>
                            <p:childTnLst>
                              <p:par>
                                <p:cTn id="100" presetID="42" presetClass="entr" presetSubtype="0" fill="hold" grpId="0" nodeType="after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1000"/>
                                        <p:tgtEl>
                                          <p:spTgt spid="10"/>
                                        </p:tgtEl>
                                      </p:cBhvr>
                                    </p:animEffect>
                                    <p:anim calcmode="lin" valueType="num">
                                      <p:cBhvr>
                                        <p:cTn id="103" dur="1000" fill="hold"/>
                                        <p:tgtEl>
                                          <p:spTgt spid="10"/>
                                        </p:tgtEl>
                                        <p:attrNameLst>
                                          <p:attrName>ppt_x</p:attrName>
                                        </p:attrNameLst>
                                      </p:cBhvr>
                                      <p:tavLst>
                                        <p:tav tm="0">
                                          <p:val>
                                            <p:strVal val="#ppt_x"/>
                                          </p:val>
                                        </p:tav>
                                        <p:tav tm="100000">
                                          <p:val>
                                            <p:strVal val="#ppt_x"/>
                                          </p:val>
                                        </p:tav>
                                      </p:tavLst>
                                    </p:anim>
                                    <p:anim calcmode="lin" valueType="num">
                                      <p:cBhvr>
                                        <p:cTn id="104" dur="1000" fill="hold"/>
                                        <p:tgtEl>
                                          <p:spTgt spid="10"/>
                                        </p:tgtEl>
                                        <p:attrNameLst>
                                          <p:attrName>ppt_y</p:attrName>
                                        </p:attrNameLst>
                                      </p:cBhvr>
                                      <p:tavLst>
                                        <p:tav tm="0">
                                          <p:val>
                                            <p:strVal val="#ppt_y+.1"/>
                                          </p:val>
                                        </p:tav>
                                        <p:tav tm="100000">
                                          <p:val>
                                            <p:strVal val="#ppt_y"/>
                                          </p:val>
                                        </p:tav>
                                      </p:tavLst>
                                    </p:anim>
                                  </p:childTnLst>
                                </p:cTn>
                              </p:par>
                              <p:par>
                                <p:cTn id="105" presetID="10" presetClass="entr" presetSubtype="0" fill="hold" nodeType="withEffect">
                                  <p:stCondLst>
                                    <p:cond delay="0"/>
                                  </p:stCondLst>
                                  <p:childTnLst>
                                    <p:set>
                                      <p:cBhvr>
                                        <p:cTn id="106" dur="1" fill="hold">
                                          <p:stCondLst>
                                            <p:cond delay="0"/>
                                          </p:stCondLst>
                                        </p:cTn>
                                        <p:tgtEl>
                                          <p:spTgt spid="1034"/>
                                        </p:tgtEl>
                                        <p:attrNameLst>
                                          <p:attrName>style.visibility</p:attrName>
                                        </p:attrNameLst>
                                      </p:cBhvr>
                                      <p:to>
                                        <p:strVal val="visible"/>
                                      </p:to>
                                    </p:set>
                                    <p:animEffect transition="in" filter="fade">
                                      <p:cBhvr>
                                        <p:cTn id="107" dur="500"/>
                                        <p:tgtEl>
                                          <p:spTgt spid="1034"/>
                                        </p:tgtEl>
                                      </p:cBhvr>
                                    </p:animEffect>
                                  </p:childTnLst>
                                </p:cTn>
                              </p:par>
                            </p:childTnLst>
                          </p:cTn>
                        </p:par>
                        <p:par>
                          <p:cTn id="108" fill="hold">
                            <p:stCondLst>
                              <p:cond delay="2000"/>
                            </p:stCondLst>
                            <p:childTnLst>
                              <p:par>
                                <p:cTn id="109" presetID="10" presetClass="entr" presetSubtype="0" fill="hold" nodeType="afterEffect">
                                  <p:stCondLst>
                                    <p:cond delay="0"/>
                                  </p:stCondLst>
                                  <p:childTnLst>
                                    <p:set>
                                      <p:cBhvr>
                                        <p:cTn id="110" dur="1" fill="hold">
                                          <p:stCondLst>
                                            <p:cond delay="0"/>
                                          </p:stCondLst>
                                        </p:cTn>
                                        <p:tgtEl>
                                          <p:spTgt spid="3082"/>
                                        </p:tgtEl>
                                        <p:attrNameLst>
                                          <p:attrName>style.visibility</p:attrName>
                                        </p:attrNameLst>
                                      </p:cBhvr>
                                      <p:to>
                                        <p:strVal val="visible"/>
                                      </p:to>
                                    </p:set>
                                    <p:animEffect transition="in" filter="fade">
                                      <p:cBhvr>
                                        <p:cTn id="111" dur="500"/>
                                        <p:tgtEl>
                                          <p:spTgt spid="3082"/>
                                        </p:tgtEl>
                                      </p:cBhvr>
                                    </p:animEffect>
                                  </p:childTnLst>
                                </p:cTn>
                              </p:par>
                            </p:childTnLst>
                          </p:cTn>
                        </p:par>
                        <p:par>
                          <p:cTn id="112" fill="hold">
                            <p:stCondLst>
                              <p:cond delay="2500"/>
                            </p:stCondLst>
                            <p:childTnLst>
                              <p:par>
                                <p:cTn id="113" presetID="42" presetClass="entr" presetSubtype="0" fill="hold" grpId="0" nodeType="afterEffect">
                                  <p:stCondLst>
                                    <p:cond delay="0"/>
                                  </p:stCondLst>
                                  <p:childTnLst>
                                    <p:set>
                                      <p:cBhvr>
                                        <p:cTn id="114" dur="1" fill="hold">
                                          <p:stCondLst>
                                            <p:cond delay="0"/>
                                          </p:stCondLst>
                                        </p:cTn>
                                        <p:tgtEl>
                                          <p:spTgt spid="4"/>
                                        </p:tgtEl>
                                        <p:attrNameLst>
                                          <p:attrName>style.visibility</p:attrName>
                                        </p:attrNameLst>
                                      </p:cBhvr>
                                      <p:to>
                                        <p:strVal val="visible"/>
                                      </p:to>
                                    </p:set>
                                    <p:animEffect transition="in" filter="fade">
                                      <p:cBhvr>
                                        <p:cTn id="115" dur="1000"/>
                                        <p:tgtEl>
                                          <p:spTgt spid="4"/>
                                        </p:tgtEl>
                                      </p:cBhvr>
                                    </p:animEffect>
                                    <p:anim calcmode="lin" valueType="num">
                                      <p:cBhvr>
                                        <p:cTn id="116" dur="1000" fill="hold"/>
                                        <p:tgtEl>
                                          <p:spTgt spid="4"/>
                                        </p:tgtEl>
                                        <p:attrNameLst>
                                          <p:attrName>ppt_x</p:attrName>
                                        </p:attrNameLst>
                                      </p:cBhvr>
                                      <p:tavLst>
                                        <p:tav tm="0">
                                          <p:val>
                                            <p:strVal val="#ppt_x"/>
                                          </p:val>
                                        </p:tav>
                                        <p:tav tm="100000">
                                          <p:val>
                                            <p:strVal val="#ppt_x"/>
                                          </p:val>
                                        </p:tav>
                                      </p:tavLst>
                                    </p:anim>
                                    <p:anim calcmode="lin" valueType="num">
                                      <p:cBhvr>
                                        <p:cTn id="117" dur="1000" fill="hold"/>
                                        <p:tgtEl>
                                          <p:spTgt spid="4"/>
                                        </p:tgtEl>
                                        <p:attrNameLst>
                                          <p:attrName>ppt_y</p:attrName>
                                        </p:attrNameLst>
                                      </p:cBhvr>
                                      <p:tavLst>
                                        <p:tav tm="0">
                                          <p:val>
                                            <p:strVal val="#ppt_y+.1"/>
                                          </p:val>
                                        </p:tav>
                                        <p:tav tm="100000">
                                          <p:val>
                                            <p:strVal val="#ppt_y"/>
                                          </p:val>
                                        </p:tav>
                                      </p:tavLst>
                                    </p:anim>
                                  </p:childTnLst>
                                </p:cTn>
                              </p:par>
                            </p:childTnLst>
                          </p:cTn>
                        </p:par>
                        <p:par>
                          <p:cTn id="118" fill="hold">
                            <p:stCondLst>
                              <p:cond delay="3500"/>
                            </p:stCondLst>
                            <p:childTnLst>
                              <p:par>
                                <p:cTn id="119" presetID="42" presetClass="entr" presetSubtype="0" fill="hold" grpId="0" nodeType="after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fade">
                                      <p:cBhvr>
                                        <p:cTn id="121" dur="1000"/>
                                        <p:tgtEl>
                                          <p:spTgt spid="19"/>
                                        </p:tgtEl>
                                      </p:cBhvr>
                                    </p:animEffect>
                                    <p:anim calcmode="lin" valueType="num">
                                      <p:cBhvr>
                                        <p:cTn id="122" dur="1000" fill="hold"/>
                                        <p:tgtEl>
                                          <p:spTgt spid="19"/>
                                        </p:tgtEl>
                                        <p:attrNameLst>
                                          <p:attrName>ppt_x</p:attrName>
                                        </p:attrNameLst>
                                      </p:cBhvr>
                                      <p:tavLst>
                                        <p:tav tm="0">
                                          <p:val>
                                            <p:strVal val="#ppt_x"/>
                                          </p:val>
                                        </p:tav>
                                        <p:tav tm="100000">
                                          <p:val>
                                            <p:strVal val="#ppt_x"/>
                                          </p:val>
                                        </p:tav>
                                      </p:tavLst>
                                    </p:anim>
                                    <p:anim calcmode="lin" valueType="num">
                                      <p:cBhvr>
                                        <p:cTn id="1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animBg="1"/>
      <p:bldP spid="19" grpId="0"/>
      <p:bldP spid="9" grpId="0"/>
      <p:bldP spid="10" grpId="0"/>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2327</TotalTime>
  <Words>1295</Words>
  <Application>Microsoft Office PowerPoint</Application>
  <PresentationFormat>Grand écran</PresentationFormat>
  <Paragraphs>185</Paragraphs>
  <Slides>11</Slides>
  <Notes>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11</vt:i4>
      </vt:variant>
    </vt:vector>
  </HeadingPairs>
  <TitlesOfParts>
    <vt:vector size="21" baseType="lpstr">
      <vt:lpstr>Arial</vt:lpstr>
      <vt:lpstr>Arial</vt:lpstr>
      <vt:lpstr>Arial-BoldMT</vt:lpstr>
      <vt:lpstr>ArialMT</vt:lpstr>
      <vt:lpstr>Bahnschrift SemiCondensed</vt:lpstr>
      <vt:lpstr>Baskerville Old Face</vt:lpstr>
      <vt:lpstr>Calibri</vt:lpstr>
      <vt:lpstr>Consolas</vt:lpstr>
      <vt:lpstr>Trebuchet MS</vt:lpstr>
      <vt:lpstr>Berlin</vt:lpstr>
      <vt:lpstr>JS</vt:lpstr>
      <vt:lpstr>Présentation PowerPoint</vt:lpstr>
      <vt:lpstr>Sommaire</vt:lpstr>
      <vt:lpstr>La petite Histoire</vt:lpstr>
      <vt:lpstr>Pourquoi le JavaScript</vt:lpstr>
      <vt:lpstr>Le JavaScript c’est quoi ?</vt:lpstr>
      <vt:lpstr>La Famille JavaScript</vt:lpstr>
      <vt:lpstr>LE DOM (Document Object Model)</vt:lpstr>
      <vt:lpstr>Les outils du développeur</vt:lpstr>
      <vt:lpstr>Plan de cours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dc:title>
  <dc:creator>jc MAIROT</dc:creator>
  <cp:lastModifiedBy>jc MAIROT</cp:lastModifiedBy>
  <cp:revision>122</cp:revision>
  <dcterms:created xsi:type="dcterms:W3CDTF">2021-06-21T07:00:12Z</dcterms:created>
  <dcterms:modified xsi:type="dcterms:W3CDTF">2021-10-18T06:43:52Z</dcterms:modified>
</cp:coreProperties>
</file>